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57" r:id="rId4"/>
    <p:sldId id="259" r:id="rId5"/>
    <p:sldId id="264" r:id="rId6"/>
    <p:sldId id="261" r:id="rId7"/>
    <p:sldId id="263" r:id="rId8"/>
    <p:sldId id="266" r:id="rId9"/>
    <p:sldId id="265" r:id="rId10"/>
    <p:sldId id="270" r:id="rId11"/>
    <p:sldId id="271" r:id="rId12"/>
    <p:sldId id="260" r:id="rId13"/>
    <p:sldId id="269" r:id="rId14"/>
    <p:sldId id="262" r:id="rId15"/>
    <p:sldId id="267" r:id="rId16"/>
  </p:sldIdLst>
  <p:sldSz cx="9906000" cy="6858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1BEF3"/>
    <a:srgbClr val="A1DBF5"/>
    <a:srgbClr val="65C3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4" autoAdjust="0"/>
    <p:restoredTop sz="94660"/>
  </p:normalViewPr>
  <p:slideViewPr>
    <p:cSldViewPr snapToGrid="0">
      <p:cViewPr>
        <p:scale>
          <a:sx n="150" d="100"/>
          <a:sy n="150" d="100"/>
        </p:scale>
        <p:origin x="822" y="3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AFFC5A-0CA3-4AD2-9085-A368D24E5D8D}" type="datetimeFigureOut">
              <a:rPr lang="ko-KR" altLang="en-US" smtClean="0"/>
              <a:t>2023-09-03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9D179-C383-4021-99A5-87DA5F4C51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95431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AFFC5A-0CA3-4AD2-9085-A368D24E5D8D}" type="datetimeFigureOut">
              <a:rPr lang="ko-KR" altLang="en-US" smtClean="0"/>
              <a:t>2023-09-03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9D179-C383-4021-99A5-87DA5F4C51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45257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AFFC5A-0CA3-4AD2-9085-A368D24E5D8D}" type="datetimeFigureOut">
              <a:rPr lang="ko-KR" altLang="en-US" smtClean="0"/>
              <a:t>2023-09-03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9D179-C383-4021-99A5-87DA5F4C51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94666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AFFC5A-0CA3-4AD2-9085-A368D24E5D8D}" type="datetimeFigureOut">
              <a:rPr lang="ko-KR" altLang="en-US" smtClean="0"/>
              <a:t>2023-09-03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9D179-C383-4021-99A5-87DA5F4C51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22461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AFFC5A-0CA3-4AD2-9085-A368D24E5D8D}" type="datetimeFigureOut">
              <a:rPr lang="ko-KR" altLang="en-US" smtClean="0"/>
              <a:t>2023-09-03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9D179-C383-4021-99A5-87DA5F4C51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55537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AFFC5A-0CA3-4AD2-9085-A368D24E5D8D}" type="datetimeFigureOut">
              <a:rPr lang="ko-KR" altLang="en-US" smtClean="0"/>
              <a:t>2023-09-03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9D179-C383-4021-99A5-87DA5F4C51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85620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AFFC5A-0CA3-4AD2-9085-A368D24E5D8D}" type="datetimeFigureOut">
              <a:rPr lang="ko-KR" altLang="en-US" smtClean="0"/>
              <a:t>2023-09-03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9D179-C383-4021-99A5-87DA5F4C51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28789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AFFC5A-0CA3-4AD2-9085-A368D24E5D8D}" type="datetimeFigureOut">
              <a:rPr lang="ko-KR" altLang="en-US" smtClean="0"/>
              <a:t>2023-09-03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9D179-C383-4021-99A5-87DA5F4C51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12738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AFFC5A-0CA3-4AD2-9085-A368D24E5D8D}" type="datetimeFigureOut">
              <a:rPr lang="ko-KR" altLang="en-US" smtClean="0"/>
              <a:t>2023-09-03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9D179-C383-4021-99A5-87DA5F4C51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08731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AFFC5A-0CA3-4AD2-9085-A368D24E5D8D}" type="datetimeFigureOut">
              <a:rPr lang="ko-KR" altLang="en-US" smtClean="0"/>
              <a:t>2023-09-03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9D179-C383-4021-99A5-87DA5F4C51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47060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AFFC5A-0CA3-4AD2-9085-A368D24E5D8D}" type="datetimeFigureOut">
              <a:rPr lang="ko-KR" altLang="en-US" smtClean="0"/>
              <a:t>2023-09-03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9D179-C383-4021-99A5-87DA5F4C51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84702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AFFC5A-0CA3-4AD2-9085-A368D24E5D8D}" type="datetimeFigureOut">
              <a:rPr lang="ko-KR" altLang="en-US" smtClean="0"/>
              <a:t>2023-09-03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D9D179-C383-4021-99A5-87DA5F4C51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87095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1BE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텍스트, 로고, 폰트, 그래픽이(가) 표시된 사진&#10;&#10;자동 생성된 설명">
            <a:extLst>
              <a:ext uri="{FF2B5EF4-FFF2-40B4-BE49-F238E27FC236}">
                <a16:creationId xmlns:a16="http://schemas.microsoft.com/office/drawing/2014/main" id="{6A495156-85A9-73D0-F1F1-7D6F1125E9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66" t="23910" r="30466" b="44936"/>
          <a:stretch/>
        </p:blipFill>
        <p:spPr>
          <a:xfrm>
            <a:off x="2713538" y="1032656"/>
            <a:ext cx="4478924" cy="203539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59AB2C6-098A-7F52-4F57-B98A96914D97}"/>
              </a:ext>
            </a:extLst>
          </p:cNvPr>
          <p:cNvSpPr txBox="1"/>
          <p:nvPr/>
        </p:nvSpPr>
        <p:spPr>
          <a:xfrm>
            <a:off x="3348234" y="3155086"/>
            <a:ext cx="320953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IM</a:t>
            </a:r>
            <a:r>
              <a:rPr lang="ko-KR" altLang="en-US" sz="44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 </a:t>
            </a:r>
            <a:r>
              <a:rPr lang="en-US" altLang="ko-KR" sz="44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HAE IN</a:t>
            </a:r>
            <a:endParaRPr lang="ko-KR" altLang="en-US" sz="4400" b="1" dirty="0">
              <a:solidFill>
                <a:schemeClr val="bg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877950D-C995-5803-E286-6A7E5D8309ED}"/>
              </a:ext>
            </a:extLst>
          </p:cNvPr>
          <p:cNvSpPr txBox="1"/>
          <p:nvPr/>
        </p:nvSpPr>
        <p:spPr>
          <a:xfrm>
            <a:off x="3982220" y="3702914"/>
            <a:ext cx="19415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Game Developer</a:t>
            </a:r>
            <a:endParaRPr lang="ko-KR" altLang="en-US" sz="1600" b="1" dirty="0">
              <a:solidFill>
                <a:schemeClr val="bg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35D4776-F5B9-D126-B987-8BDCCA3EAB6A}"/>
              </a:ext>
            </a:extLst>
          </p:cNvPr>
          <p:cNvSpPr txBox="1"/>
          <p:nvPr/>
        </p:nvSpPr>
        <p:spPr>
          <a:xfrm>
            <a:off x="2440298" y="4501905"/>
            <a:ext cx="502541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Portfolio</a:t>
            </a:r>
            <a:endParaRPr lang="ko-KR" altLang="en-US" sz="8000" b="1" dirty="0">
              <a:solidFill>
                <a:schemeClr val="bg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A7F8F26-AB9F-E849-ABC2-941F2F8B1EF8}"/>
              </a:ext>
            </a:extLst>
          </p:cNvPr>
          <p:cNvSpPr txBox="1"/>
          <p:nvPr/>
        </p:nvSpPr>
        <p:spPr>
          <a:xfrm>
            <a:off x="8146064" y="6265852"/>
            <a:ext cx="171713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ver.</a:t>
            </a:r>
            <a:r>
              <a:rPr lang="ko-KR" altLang="en-US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 </a:t>
            </a:r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0.1c</a:t>
            </a:r>
          </a:p>
          <a:p>
            <a:pPr algn="r"/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first. 2023-08-17</a:t>
            </a:r>
          </a:p>
          <a:p>
            <a:pPr algn="r"/>
            <a:r>
              <a:rPr lang="en-US" altLang="ko-KR" sz="1000" b="1" dirty="0" err="1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Final_edit</a:t>
            </a:r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. 2023-09-03</a:t>
            </a:r>
            <a:endParaRPr lang="ko-KR" altLang="en-US" sz="1000" b="1" dirty="0">
              <a:solidFill>
                <a:schemeClr val="bg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255FE73-1BC6-7605-EAF9-CFAA547A4E6F}"/>
              </a:ext>
            </a:extLst>
          </p:cNvPr>
          <p:cNvSpPr txBox="1"/>
          <p:nvPr/>
        </p:nvSpPr>
        <p:spPr>
          <a:xfrm>
            <a:off x="42798" y="6542851"/>
            <a:ext cx="298030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Font info. </a:t>
            </a:r>
            <a:r>
              <a:rPr lang="ko-KR" altLang="en-US" sz="1000" b="1" dirty="0" err="1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빙그레체</a:t>
            </a:r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, </a:t>
            </a:r>
            <a:r>
              <a:rPr lang="ko-KR" altLang="en-US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넥슨 </a:t>
            </a:r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Lv2 </a:t>
            </a:r>
            <a:r>
              <a:rPr lang="ko-KR" altLang="en-US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고딕</a:t>
            </a:r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, </a:t>
            </a:r>
            <a:r>
              <a:rPr lang="ko-KR" altLang="en-US" sz="1000" b="1" dirty="0" err="1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나눔스퀘어</a:t>
            </a:r>
            <a:endParaRPr lang="ko-KR" altLang="en-US" sz="1000" b="1" dirty="0">
              <a:solidFill>
                <a:schemeClr val="bg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77935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C70438CA-38A6-C7B3-0707-11EDE2F8083A}"/>
              </a:ext>
            </a:extLst>
          </p:cNvPr>
          <p:cNvSpPr/>
          <p:nvPr/>
        </p:nvSpPr>
        <p:spPr>
          <a:xfrm>
            <a:off x="-1" y="4192"/>
            <a:ext cx="9906001" cy="777861"/>
          </a:xfrm>
          <a:prstGeom prst="rect">
            <a:avLst/>
          </a:prstGeom>
          <a:solidFill>
            <a:srgbClr val="71BE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F882FF-1B23-528F-146D-4673ABFB5B01}"/>
              </a:ext>
            </a:extLst>
          </p:cNvPr>
          <p:cNvSpPr txBox="1"/>
          <p:nvPr/>
        </p:nvSpPr>
        <p:spPr>
          <a:xfrm>
            <a:off x="7823861" y="69956"/>
            <a:ext cx="20393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임해인 </a:t>
            </a:r>
            <a:r>
              <a:rPr lang="en-US" altLang="ko-KR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/ </a:t>
            </a:r>
            <a:r>
              <a:rPr lang="ko-KR" altLang="en-US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클라이언트</a:t>
            </a:r>
            <a:endParaRPr lang="en-US" altLang="ko-KR" sz="1600" b="1" dirty="0">
              <a:solidFill>
                <a:schemeClr val="bg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  <a:p>
            <a:pPr algn="r"/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010-8991-9593</a:t>
            </a:r>
          </a:p>
          <a:p>
            <a:pPr algn="r"/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devhaein0303@gmail.com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7C6F8D-8D3D-67D7-4315-FDBE6A355CFE}"/>
              </a:ext>
            </a:extLst>
          </p:cNvPr>
          <p:cNvSpPr txBox="1"/>
          <p:nvPr/>
        </p:nvSpPr>
        <p:spPr>
          <a:xfrm>
            <a:off x="150394" y="131511"/>
            <a:ext cx="65550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게임서버 프로그래밍 과제 중 </a:t>
            </a:r>
            <a:r>
              <a:rPr lang="en-US" altLang="ko-KR" sz="28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(</a:t>
            </a:r>
            <a:r>
              <a:rPr lang="ko-KR" altLang="en-US" sz="28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시야처리</a:t>
            </a:r>
            <a:r>
              <a:rPr lang="en-US" altLang="ko-KR" sz="28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)</a:t>
            </a:r>
            <a:endParaRPr lang="ko-KR" altLang="en-US" sz="2800" b="1" dirty="0">
              <a:solidFill>
                <a:schemeClr val="bg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6F7B47-4344-4B4F-E929-EF040FA30160}"/>
              </a:ext>
            </a:extLst>
          </p:cNvPr>
          <p:cNvSpPr txBox="1"/>
          <p:nvPr/>
        </p:nvSpPr>
        <p:spPr>
          <a:xfrm>
            <a:off x="150394" y="984098"/>
            <a:ext cx="34695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기존 </a:t>
            </a:r>
            <a:r>
              <a:rPr lang="en-US" altLang="ko-KR" sz="2000" b="1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MultiThread</a:t>
            </a:r>
            <a:r>
              <a:rPr lang="en-US" altLang="ko-KR" sz="20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IOCP </a:t>
            </a:r>
            <a:r>
              <a:rPr lang="ko-KR" altLang="en-US" sz="20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방식 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B9EC0C8-8B5A-25B8-6C0B-4ED2F6708F00}"/>
              </a:ext>
            </a:extLst>
          </p:cNvPr>
          <p:cNvGrpSpPr/>
          <p:nvPr/>
        </p:nvGrpSpPr>
        <p:grpSpPr>
          <a:xfrm>
            <a:off x="191782" y="3716959"/>
            <a:ext cx="3386764" cy="2880994"/>
            <a:chOff x="415085" y="1444795"/>
            <a:chExt cx="3531273" cy="4092995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137F4575-9001-2779-C84D-14805241F6F4}"/>
                </a:ext>
              </a:extLst>
            </p:cNvPr>
            <p:cNvSpPr/>
            <p:nvPr/>
          </p:nvSpPr>
          <p:spPr>
            <a:xfrm>
              <a:off x="1555079" y="1444795"/>
              <a:ext cx="1251284" cy="481263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플레이어 이동</a:t>
              </a: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16D436F-4091-7F8A-6674-02843C9312C0}"/>
                </a:ext>
              </a:extLst>
            </p:cNvPr>
            <p:cNvSpPr/>
            <p:nvPr/>
          </p:nvSpPr>
          <p:spPr>
            <a:xfrm>
              <a:off x="846718" y="5056526"/>
              <a:ext cx="2668006" cy="48126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시야 </a:t>
              </a:r>
              <a:r>
                <a:rPr lang="ko-KR" altLang="en-US" sz="110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리스트내</a:t>
              </a:r>
              <a:r>
                <a:rPr lang="en-US" altLang="ko-KR" sz="11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sz="11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오브젝트에게 이동 정보 </a:t>
              </a:r>
              <a:r>
                <a:rPr lang="en-US" altLang="ko-KR" sz="11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Send</a:t>
              </a: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BD38EBAA-0DFB-7550-48CB-41877C0702B0}"/>
                </a:ext>
              </a:extLst>
            </p:cNvPr>
            <p:cNvSpPr/>
            <p:nvPr/>
          </p:nvSpPr>
          <p:spPr>
            <a:xfrm>
              <a:off x="415085" y="2196768"/>
              <a:ext cx="3531273" cy="259280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78A2FD80-3540-972F-6600-17F6E5CF6D9D}"/>
                </a:ext>
              </a:extLst>
            </p:cNvPr>
            <p:cNvSpPr/>
            <p:nvPr/>
          </p:nvSpPr>
          <p:spPr>
            <a:xfrm>
              <a:off x="415085" y="2196768"/>
              <a:ext cx="3531273" cy="35392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모든 세션 반복</a:t>
              </a:r>
              <a:endPara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9" name="다이아몬드 28">
              <a:extLst>
                <a:ext uri="{FF2B5EF4-FFF2-40B4-BE49-F238E27FC236}">
                  <a16:creationId xmlns:a16="http://schemas.microsoft.com/office/drawing/2014/main" id="{35B117DD-A831-2EC8-F3D3-FB86EBC420F2}"/>
                </a:ext>
              </a:extLst>
            </p:cNvPr>
            <p:cNvSpPr/>
            <p:nvPr/>
          </p:nvSpPr>
          <p:spPr>
            <a:xfrm>
              <a:off x="529386" y="2610853"/>
              <a:ext cx="2075451" cy="481263"/>
            </a:xfrm>
            <a:prstGeom prst="diamond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세션 상태 </a:t>
              </a:r>
              <a:r>
                <a:rPr lang="en-US" altLang="ko-KR" sz="8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== </a:t>
              </a:r>
              <a:r>
                <a:rPr lang="ko-KR" altLang="en-US" sz="8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생존</a:t>
              </a: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691BC056-34FA-77E9-23B6-BDCD68512C75}"/>
                </a:ext>
              </a:extLst>
            </p:cNvPr>
            <p:cNvSpPr/>
            <p:nvPr/>
          </p:nvSpPr>
          <p:spPr>
            <a:xfrm>
              <a:off x="2887579" y="2674520"/>
              <a:ext cx="936524" cy="35392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Continue</a:t>
              </a:r>
            </a:p>
          </p:txBody>
        </p:sp>
        <p:cxnSp>
          <p:nvCxnSpPr>
            <p:cNvPr id="31" name="직선 화살표 연결선 30">
              <a:extLst>
                <a:ext uri="{FF2B5EF4-FFF2-40B4-BE49-F238E27FC236}">
                  <a16:creationId xmlns:a16="http://schemas.microsoft.com/office/drawing/2014/main" id="{A7BE75F2-0C2D-223E-80AF-1391664D68EF}"/>
                </a:ext>
              </a:extLst>
            </p:cNvPr>
            <p:cNvCxnSpPr>
              <a:cxnSpLocks/>
              <a:stCxn id="29" idx="3"/>
              <a:endCxn id="30" idx="1"/>
            </p:cNvCxnSpPr>
            <p:nvPr/>
          </p:nvCxnSpPr>
          <p:spPr>
            <a:xfrm flipV="1">
              <a:off x="2604837" y="2851484"/>
              <a:ext cx="282742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2" name="다이아몬드 31">
              <a:extLst>
                <a:ext uri="{FF2B5EF4-FFF2-40B4-BE49-F238E27FC236}">
                  <a16:creationId xmlns:a16="http://schemas.microsoft.com/office/drawing/2014/main" id="{504071B1-DE37-8C12-E542-20A845A0D216}"/>
                </a:ext>
              </a:extLst>
            </p:cNvPr>
            <p:cNvSpPr/>
            <p:nvPr/>
          </p:nvSpPr>
          <p:spPr>
            <a:xfrm>
              <a:off x="529384" y="3356814"/>
              <a:ext cx="2075451" cy="481263"/>
            </a:xfrm>
            <a:prstGeom prst="diamond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거리 </a:t>
              </a:r>
              <a:r>
                <a:rPr lang="en-US" altLang="ko-KR" sz="8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&lt; </a:t>
              </a:r>
              <a:r>
                <a:rPr lang="ko-KR" altLang="en-US" sz="8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시야</a:t>
              </a:r>
            </a:p>
          </p:txBody>
        </p:sp>
        <p:cxnSp>
          <p:nvCxnSpPr>
            <p:cNvPr id="33" name="직선 화살표 연결선 32">
              <a:extLst>
                <a:ext uri="{FF2B5EF4-FFF2-40B4-BE49-F238E27FC236}">
                  <a16:creationId xmlns:a16="http://schemas.microsoft.com/office/drawing/2014/main" id="{3137E7ED-1540-1EFE-8594-6C24148EF441}"/>
                </a:ext>
              </a:extLst>
            </p:cNvPr>
            <p:cNvCxnSpPr>
              <a:cxnSpLocks/>
              <a:stCxn id="29" idx="2"/>
              <a:endCxn id="32" idx="0"/>
            </p:cNvCxnSpPr>
            <p:nvPr/>
          </p:nvCxnSpPr>
          <p:spPr>
            <a:xfrm flipH="1">
              <a:off x="1567110" y="3092116"/>
              <a:ext cx="2" cy="26469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A0D3929D-1276-D66B-2CBD-673EFEC9C4D1}"/>
                </a:ext>
              </a:extLst>
            </p:cNvPr>
            <p:cNvSpPr/>
            <p:nvPr/>
          </p:nvSpPr>
          <p:spPr>
            <a:xfrm>
              <a:off x="741927" y="4079709"/>
              <a:ext cx="1650367" cy="35392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시야 리스트 </a:t>
              </a:r>
              <a:r>
                <a:rPr lang="en-US" altLang="ko-KR" sz="11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Insert</a:t>
              </a:r>
            </a:p>
          </p:txBody>
        </p:sp>
        <p:cxnSp>
          <p:nvCxnSpPr>
            <p:cNvPr id="35" name="직선 화살표 연결선 34">
              <a:extLst>
                <a:ext uri="{FF2B5EF4-FFF2-40B4-BE49-F238E27FC236}">
                  <a16:creationId xmlns:a16="http://schemas.microsoft.com/office/drawing/2014/main" id="{250AA397-C9A5-6875-4DEC-9E2D9ADD27C8}"/>
                </a:ext>
              </a:extLst>
            </p:cNvPr>
            <p:cNvCxnSpPr>
              <a:cxnSpLocks/>
              <a:stCxn id="32" idx="2"/>
              <a:endCxn id="34" idx="0"/>
            </p:cNvCxnSpPr>
            <p:nvPr/>
          </p:nvCxnSpPr>
          <p:spPr>
            <a:xfrm>
              <a:off x="1567110" y="3838077"/>
              <a:ext cx="1" cy="24163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직선 화살표 연결선 35">
              <a:extLst>
                <a:ext uri="{FF2B5EF4-FFF2-40B4-BE49-F238E27FC236}">
                  <a16:creationId xmlns:a16="http://schemas.microsoft.com/office/drawing/2014/main" id="{373AFCA4-C85A-3BB6-2728-CDCB7B63BCC8}"/>
                </a:ext>
              </a:extLst>
            </p:cNvPr>
            <p:cNvCxnSpPr>
              <a:cxnSpLocks/>
              <a:endCxn id="37" idx="1"/>
            </p:cNvCxnSpPr>
            <p:nvPr/>
          </p:nvCxnSpPr>
          <p:spPr>
            <a:xfrm>
              <a:off x="2604835" y="3588926"/>
              <a:ext cx="282744" cy="851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F8382E00-D752-C71F-DF6F-82E0E98BCD53}"/>
                </a:ext>
              </a:extLst>
            </p:cNvPr>
            <p:cNvSpPr/>
            <p:nvPr/>
          </p:nvSpPr>
          <p:spPr>
            <a:xfrm>
              <a:off x="2887579" y="3420481"/>
              <a:ext cx="936524" cy="35392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Continue</a:t>
              </a:r>
            </a:p>
          </p:txBody>
        </p:sp>
        <p:cxnSp>
          <p:nvCxnSpPr>
            <p:cNvPr id="38" name="직선 화살표 연결선 37">
              <a:extLst>
                <a:ext uri="{FF2B5EF4-FFF2-40B4-BE49-F238E27FC236}">
                  <a16:creationId xmlns:a16="http://schemas.microsoft.com/office/drawing/2014/main" id="{A745B3BE-1CAF-20BF-B8C4-2BB1DE5E3441}"/>
                </a:ext>
              </a:extLst>
            </p:cNvPr>
            <p:cNvCxnSpPr>
              <a:cxnSpLocks/>
              <a:stCxn id="7" idx="2"/>
              <a:endCxn id="28" idx="0"/>
            </p:cNvCxnSpPr>
            <p:nvPr/>
          </p:nvCxnSpPr>
          <p:spPr>
            <a:xfrm>
              <a:off x="2180721" y="1926058"/>
              <a:ext cx="1" cy="27071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직선 화살표 연결선 38">
              <a:extLst>
                <a:ext uri="{FF2B5EF4-FFF2-40B4-BE49-F238E27FC236}">
                  <a16:creationId xmlns:a16="http://schemas.microsoft.com/office/drawing/2014/main" id="{8AAACC0E-8BCF-316E-D7EF-FD629A20082E}"/>
                </a:ext>
              </a:extLst>
            </p:cNvPr>
            <p:cNvCxnSpPr>
              <a:cxnSpLocks/>
              <a:stCxn id="27" idx="2"/>
              <a:endCxn id="10" idx="0"/>
            </p:cNvCxnSpPr>
            <p:nvPr/>
          </p:nvCxnSpPr>
          <p:spPr>
            <a:xfrm flipH="1">
              <a:off x="2180721" y="4789575"/>
              <a:ext cx="1" cy="2669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038" name="TextBox 1037">
            <a:extLst>
              <a:ext uri="{FF2B5EF4-FFF2-40B4-BE49-F238E27FC236}">
                <a16:creationId xmlns:a16="http://schemas.microsoft.com/office/drawing/2014/main" id="{902083CD-D18C-513F-3E86-9882CCA8D804}"/>
              </a:ext>
            </a:extLst>
          </p:cNvPr>
          <p:cNvSpPr txBox="1"/>
          <p:nvPr/>
        </p:nvSpPr>
        <p:spPr>
          <a:xfrm>
            <a:off x="1056388" y="3241107"/>
            <a:ext cx="16530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시야처리 적용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214C1A5E-FB98-F3D7-3D91-4F96A38F3E22}"/>
              </a:ext>
            </a:extLst>
          </p:cNvPr>
          <p:cNvGrpSpPr/>
          <p:nvPr/>
        </p:nvGrpSpPr>
        <p:grpSpPr>
          <a:xfrm>
            <a:off x="508406" y="1463379"/>
            <a:ext cx="2753516" cy="1701986"/>
            <a:chOff x="664353" y="2087544"/>
            <a:chExt cx="3531273" cy="218273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D530D44F-F0FA-97A7-6671-DF9E9D649E97}"/>
                </a:ext>
              </a:extLst>
            </p:cNvPr>
            <p:cNvSpPr/>
            <p:nvPr/>
          </p:nvSpPr>
          <p:spPr>
            <a:xfrm>
              <a:off x="664353" y="2839518"/>
              <a:ext cx="3531273" cy="143075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B83341B-F2C0-D457-C439-80F5CA5DA6C8}"/>
                </a:ext>
              </a:extLst>
            </p:cNvPr>
            <p:cNvSpPr/>
            <p:nvPr/>
          </p:nvSpPr>
          <p:spPr>
            <a:xfrm>
              <a:off x="1804347" y="2087544"/>
              <a:ext cx="1251284" cy="481263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플레이어 이동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3BCEE720-2323-EE14-B5A4-06691C88B33C}"/>
                </a:ext>
              </a:extLst>
            </p:cNvPr>
            <p:cNvSpPr/>
            <p:nvPr/>
          </p:nvSpPr>
          <p:spPr>
            <a:xfrm>
              <a:off x="1088468" y="3522811"/>
              <a:ext cx="2668006" cy="48126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해당 세션에게 이동 정보 </a:t>
              </a:r>
              <a:r>
                <a:rPr lang="en-US" altLang="ko-KR" sz="12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Send</a:t>
              </a: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5836103F-7537-45B0-21E8-520A0D7CDBB6}"/>
                </a:ext>
              </a:extLst>
            </p:cNvPr>
            <p:cNvSpPr/>
            <p:nvPr/>
          </p:nvSpPr>
          <p:spPr>
            <a:xfrm>
              <a:off x="664353" y="2839517"/>
              <a:ext cx="3531273" cy="35392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모든 세션 반복</a:t>
              </a:r>
              <a:endPara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cxnSp>
          <p:nvCxnSpPr>
            <p:cNvPr id="13" name="직선 화살표 연결선 12">
              <a:extLst>
                <a:ext uri="{FF2B5EF4-FFF2-40B4-BE49-F238E27FC236}">
                  <a16:creationId xmlns:a16="http://schemas.microsoft.com/office/drawing/2014/main" id="{4E6976CB-7282-DED5-2F47-5773028C208C}"/>
                </a:ext>
              </a:extLst>
            </p:cNvPr>
            <p:cNvCxnSpPr>
              <a:cxnSpLocks/>
              <a:stCxn id="8" idx="2"/>
              <a:endCxn id="12" idx="0"/>
            </p:cNvCxnSpPr>
            <p:nvPr/>
          </p:nvCxnSpPr>
          <p:spPr>
            <a:xfrm>
              <a:off x="2429989" y="2568807"/>
              <a:ext cx="1" cy="27071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5D31D17-1B7D-4A14-0709-187E170A93F7}"/>
              </a:ext>
            </a:extLst>
          </p:cNvPr>
          <p:cNvSpPr/>
          <p:nvPr/>
        </p:nvSpPr>
        <p:spPr>
          <a:xfrm>
            <a:off x="6934113" y="2343872"/>
            <a:ext cx="2848427" cy="261018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sz="1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BDC8B33-F9B5-4599-5711-CD3155FE61C2}"/>
              </a:ext>
            </a:extLst>
          </p:cNvPr>
          <p:cNvSpPr/>
          <p:nvPr/>
        </p:nvSpPr>
        <p:spPr>
          <a:xfrm>
            <a:off x="6934114" y="2343872"/>
            <a:ext cx="2848430" cy="3563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USER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ZONE LIST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반복</a:t>
            </a:r>
            <a:endParaRPr lang="en-US" altLang="ko-KR" sz="1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6C324B6-791C-AA4E-F1FA-28C3109A5241}"/>
              </a:ext>
            </a:extLst>
          </p:cNvPr>
          <p:cNvSpPr/>
          <p:nvPr/>
        </p:nvSpPr>
        <p:spPr>
          <a:xfrm>
            <a:off x="4742127" y="1543994"/>
            <a:ext cx="968489" cy="37249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플레이어 이동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AC3BB25-1D9C-5B96-604F-75758EC72E49}"/>
              </a:ext>
            </a:extLst>
          </p:cNvPr>
          <p:cNvSpPr/>
          <p:nvPr/>
        </p:nvSpPr>
        <p:spPr>
          <a:xfrm>
            <a:off x="3716607" y="2102738"/>
            <a:ext cx="3019532" cy="3253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sz="1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1B199C0-49FE-96E5-0C52-53841166EF37}"/>
              </a:ext>
            </a:extLst>
          </p:cNvPr>
          <p:cNvSpPr/>
          <p:nvPr/>
        </p:nvSpPr>
        <p:spPr>
          <a:xfrm>
            <a:off x="3716606" y="2102739"/>
            <a:ext cx="3021597" cy="27393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ZONE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VECTOR 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반복</a:t>
            </a:r>
            <a:endParaRPr lang="en-US" altLang="ko-KR" sz="1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1" name="다이아몬드 20">
            <a:extLst>
              <a:ext uri="{FF2B5EF4-FFF2-40B4-BE49-F238E27FC236}">
                <a16:creationId xmlns:a16="http://schemas.microsoft.com/office/drawing/2014/main" id="{66970D98-7F1A-CAAF-C46B-C52EA6154C4D}"/>
              </a:ext>
            </a:extLst>
          </p:cNvPr>
          <p:cNvSpPr/>
          <p:nvPr/>
        </p:nvSpPr>
        <p:spPr>
          <a:xfrm>
            <a:off x="3818632" y="2507825"/>
            <a:ext cx="1804140" cy="372496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ZONE </a:t>
            </a:r>
            <a:r>
              <a:rPr lang="ko-KR" altLang="en-US" sz="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안에 입장했는지</a:t>
            </a:r>
          </a:p>
        </p:txBody>
      </p:sp>
      <p:sp>
        <p:nvSpPr>
          <p:cNvPr id="24" name="다이아몬드 23">
            <a:extLst>
              <a:ext uri="{FF2B5EF4-FFF2-40B4-BE49-F238E27FC236}">
                <a16:creationId xmlns:a16="http://schemas.microsoft.com/office/drawing/2014/main" id="{BBA1A79D-46A7-DEA4-ED18-B81CE1271B6E}"/>
              </a:ext>
            </a:extLst>
          </p:cNvPr>
          <p:cNvSpPr/>
          <p:nvPr/>
        </p:nvSpPr>
        <p:spPr>
          <a:xfrm>
            <a:off x="3818632" y="2988577"/>
            <a:ext cx="1804140" cy="372496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이미 </a:t>
            </a:r>
            <a:r>
              <a:rPr lang="en-US" altLang="ko-KR" sz="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ZONE</a:t>
            </a:r>
            <a:r>
              <a:rPr lang="ko-KR" altLang="en-US" sz="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</a:t>
            </a:r>
            <a:r>
              <a:rPr lang="en-US" altLang="ko-KR" sz="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USER LIST</a:t>
            </a:r>
            <a:r>
              <a:rPr lang="ko-KR" altLang="en-US" sz="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 있는지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BA9B3A0A-8174-D70C-1092-D8B05A13AB2A}"/>
              </a:ext>
            </a:extLst>
          </p:cNvPr>
          <p:cNvCxnSpPr>
            <a:cxnSpLocks/>
            <a:endCxn id="24" idx="0"/>
          </p:cNvCxnSpPr>
          <p:nvPr/>
        </p:nvCxnSpPr>
        <p:spPr>
          <a:xfrm>
            <a:off x="4720701" y="2880320"/>
            <a:ext cx="1" cy="1082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28" name="직선 화살표 연결선 1027">
            <a:extLst>
              <a:ext uri="{FF2B5EF4-FFF2-40B4-BE49-F238E27FC236}">
                <a16:creationId xmlns:a16="http://schemas.microsoft.com/office/drawing/2014/main" id="{8DD8B2B5-CD40-58E5-4217-FBF571C588F1}"/>
              </a:ext>
            </a:extLst>
          </p:cNvPr>
          <p:cNvCxnSpPr>
            <a:cxnSpLocks/>
            <a:stCxn id="24" idx="2"/>
            <a:endCxn id="1032" idx="0"/>
          </p:cNvCxnSpPr>
          <p:nvPr/>
        </p:nvCxnSpPr>
        <p:spPr>
          <a:xfrm flipH="1">
            <a:off x="4720700" y="3361073"/>
            <a:ext cx="2" cy="1082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32" name="직사각형 1031">
            <a:extLst>
              <a:ext uri="{FF2B5EF4-FFF2-40B4-BE49-F238E27FC236}">
                <a16:creationId xmlns:a16="http://schemas.microsoft.com/office/drawing/2014/main" id="{50294590-9330-628D-D1A4-407451C3C325}"/>
              </a:ext>
            </a:extLst>
          </p:cNvPr>
          <p:cNvSpPr/>
          <p:nvPr/>
        </p:nvSpPr>
        <p:spPr>
          <a:xfrm>
            <a:off x="4010630" y="3469329"/>
            <a:ext cx="1420140" cy="18896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ZONE</a:t>
            </a:r>
            <a:r>
              <a:rPr lang="ko-KR" altLang="en-US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</a:t>
            </a:r>
            <a:r>
              <a:rPr lang="en-US" altLang="ko-KR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USER LIST</a:t>
            </a:r>
            <a:r>
              <a:rPr lang="ko-KR" altLang="en-US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 추가</a:t>
            </a:r>
            <a:endParaRPr lang="en-US" altLang="ko-KR" sz="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33" name="직사각형 1032">
            <a:extLst>
              <a:ext uri="{FF2B5EF4-FFF2-40B4-BE49-F238E27FC236}">
                <a16:creationId xmlns:a16="http://schemas.microsoft.com/office/drawing/2014/main" id="{0D517CFB-732F-79A9-3F7C-9896E83A74DF}"/>
              </a:ext>
            </a:extLst>
          </p:cNvPr>
          <p:cNvSpPr/>
          <p:nvPr/>
        </p:nvSpPr>
        <p:spPr>
          <a:xfrm>
            <a:off x="4010630" y="3771991"/>
            <a:ext cx="1420140" cy="18896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USER</a:t>
            </a:r>
            <a:r>
              <a:rPr lang="ko-KR" altLang="en-US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</a:t>
            </a:r>
            <a:r>
              <a:rPr lang="en-US" altLang="ko-KR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ZONE</a:t>
            </a:r>
            <a:r>
              <a:rPr lang="ko-KR" altLang="en-US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LIST</a:t>
            </a:r>
            <a:r>
              <a:rPr lang="ko-KR" altLang="en-US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 추가</a:t>
            </a:r>
            <a:endParaRPr lang="en-US" altLang="ko-KR" sz="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1034" name="직선 화살표 연결선 1033">
            <a:extLst>
              <a:ext uri="{FF2B5EF4-FFF2-40B4-BE49-F238E27FC236}">
                <a16:creationId xmlns:a16="http://schemas.microsoft.com/office/drawing/2014/main" id="{285CD2CD-4BA2-6AFD-6F4F-5E2E0EDB69FC}"/>
              </a:ext>
            </a:extLst>
          </p:cNvPr>
          <p:cNvCxnSpPr>
            <a:cxnSpLocks/>
            <a:stCxn id="1032" idx="2"/>
            <a:endCxn id="1033" idx="0"/>
          </p:cNvCxnSpPr>
          <p:nvPr/>
        </p:nvCxnSpPr>
        <p:spPr>
          <a:xfrm>
            <a:off x="4720701" y="3658295"/>
            <a:ext cx="0" cy="1136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35" name="직사각형 1034">
            <a:extLst>
              <a:ext uri="{FF2B5EF4-FFF2-40B4-BE49-F238E27FC236}">
                <a16:creationId xmlns:a16="http://schemas.microsoft.com/office/drawing/2014/main" id="{4FD63826-C454-5F4A-D994-3FCAF3AE0D84}"/>
              </a:ext>
            </a:extLst>
          </p:cNvPr>
          <p:cNvSpPr/>
          <p:nvPr/>
        </p:nvSpPr>
        <p:spPr>
          <a:xfrm>
            <a:off x="7337063" y="5073473"/>
            <a:ext cx="2065026" cy="37249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시야 리스트내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오브젝트에게 이동 정보 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Send</a:t>
            </a:r>
          </a:p>
        </p:txBody>
      </p:sp>
      <p:sp>
        <p:nvSpPr>
          <p:cNvPr id="1039" name="직사각형 1038">
            <a:extLst>
              <a:ext uri="{FF2B5EF4-FFF2-40B4-BE49-F238E27FC236}">
                <a16:creationId xmlns:a16="http://schemas.microsoft.com/office/drawing/2014/main" id="{7E455EA7-1319-7454-3BE3-32CFC96276B6}"/>
              </a:ext>
            </a:extLst>
          </p:cNvPr>
          <p:cNvSpPr/>
          <p:nvPr/>
        </p:nvSpPr>
        <p:spPr>
          <a:xfrm>
            <a:off x="7002980" y="2869660"/>
            <a:ext cx="2733192" cy="200682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sz="1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40" name="직사각형 1039">
            <a:extLst>
              <a:ext uri="{FF2B5EF4-FFF2-40B4-BE49-F238E27FC236}">
                <a16:creationId xmlns:a16="http://schemas.microsoft.com/office/drawing/2014/main" id="{E2B2EB1A-8BBB-75AF-EE0A-20EF1E6C641F}"/>
              </a:ext>
            </a:extLst>
          </p:cNvPr>
          <p:cNvSpPr/>
          <p:nvPr/>
        </p:nvSpPr>
        <p:spPr>
          <a:xfrm>
            <a:off x="7002980" y="2869660"/>
            <a:ext cx="2733192" cy="27393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ZONE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USER LIST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반복</a:t>
            </a:r>
            <a:endParaRPr lang="en-US" altLang="ko-KR" sz="1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41" name="다이아몬드 1040">
            <a:extLst>
              <a:ext uri="{FF2B5EF4-FFF2-40B4-BE49-F238E27FC236}">
                <a16:creationId xmlns:a16="http://schemas.microsoft.com/office/drawing/2014/main" id="{CBCABD1D-1581-3B24-4025-4A358EEDC8CF}"/>
              </a:ext>
            </a:extLst>
          </p:cNvPr>
          <p:cNvSpPr/>
          <p:nvPr/>
        </p:nvSpPr>
        <p:spPr>
          <a:xfrm>
            <a:off x="7091449" y="3190160"/>
            <a:ext cx="1606391" cy="372496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세션 상태 </a:t>
            </a:r>
            <a:r>
              <a:rPr lang="en-US" altLang="ko-KR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== </a:t>
            </a:r>
            <a:r>
              <a:rPr lang="ko-KR" altLang="en-US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생존</a:t>
            </a:r>
          </a:p>
        </p:txBody>
      </p:sp>
      <p:sp>
        <p:nvSpPr>
          <p:cNvPr id="1042" name="직사각형 1041">
            <a:extLst>
              <a:ext uri="{FF2B5EF4-FFF2-40B4-BE49-F238E27FC236}">
                <a16:creationId xmlns:a16="http://schemas.microsoft.com/office/drawing/2014/main" id="{BD2B695B-0C66-CADE-FFA6-5F66C7460FE1}"/>
              </a:ext>
            </a:extLst>
          </p:cNvPr>
          <p:cNvSpPr/>
          <p:nvPr/>
        </p:nvSpPr>
        <p:spPr>
          <a:xfrm>
            <a:off x="8916681" y="3239438"/>
            <a:ext cx="724866" cy="27393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Continue</a:t>
            </a:r>
          </a:p>
        </p:txBody>
      </p:sp>
      <p:cxnSp>
        <p:nvCxnSpPr>
          <p:cNvPr id="1043" name="직선 화살표 연결선 1042">
            <a:extLst>
              <a:ext uri="{FF2B5EF4-FFF2-40B4-BE49-F238E27FC236}">
                <a16:creationId xmlns:a16="http://schemas.microsoft.com/office/drawing/2014/main" id="{C8AFE7C4-C23A-DDA8-9244-9FEB21027CAD}"/>
              </a:ext>
            </a:extLst>
          </p:cNvPr>
          <p:cNvCxnSpPr>
            <a:cxnSpLocks/>
            <a:stCxn id="1041" idx="3"/>
            <a:endCxn id="1042" idx="1"/>
          </p:cNvCxnSpPr>
          <p:nvPr/>
        </p:nvCxnSpPr>
        <p:spPr>
          <a:xfrm flipV="1">
            <a:off x="8697840" y="3376407"/>
            <a:ext cx="21884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44" name="다이아몬드 1043">
            <a:extLst>
              <a:ext uri="{FF2B5EF4-FFF2-40B4-BE49-F238E27FC236}">
                <a16:creationId xmlns:a16="http://schemas.microsoft.com/office/drawing/2014/main" id="{24F992B2-04A8-5DBF-258F-99AAEAB2CC0D}"/>
              </a:ext>
            </a:extLst>
          </p:cNvPr>
          <p:cNvSpPr/>
          <p:nvPr/>
        </p:nvSpPr>
        <p:spPr>
          <a:xfrm>
            <a:off x="7091447" y="3767531"/>
            <a:ext cx="1606391" cy="372496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거리 </a:t>
            </a:r>
            <a:r>
              <a:rPr lang="en-US" altLang="ko-KR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&lt; </a:t>
            </a:r>
            <a:r>
              <a:rPr lang="ko-KR" altLang="en-US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시야</a:t>
            </a:r>
          </a:p>
        </p:txBody>
      </p:sp>
      <p:cxnSp>
        <p:nvCxnSpPr>
          <p:cNvPr id="1045" name="직선 화살표 연결선 1044">
            <a:extLst>
              <a:ext uri="{FF2B5EF4-FFF2-40B4-BE49-F238E27FC236}">
                <a16:creationId xmlns:a16="http://schemas.microsoft.com/office/drawing/2014/main" id="{828B56EC-2E13-6E8B-C64E-A6A611430B39}"/>
              </a:ext>
            </a:extLst>
          </p:cNvPr>
          <p:cNvCxnSpPr>
            <a:cxnSpLocks/>
            <a:stCxn id="1041" idx="2"/>
            <a:endCxn id="1044" idx="0"/>
          </p:cNvCxnSpPr>
          <p:nvPr/>
        </p:nvCxnSpPr>
        <p:spPr>
          <a:xfrm flipH="1">
            <a:off x="7894643" y="3562655"/>
            <a:ext cx="2" cy="2048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46" name="직사각형 1045">
            <a:extLst>
              <a:ext uri="{FF2B5EF4-FFF2-40B4-BE49-F238E27FC236}">
                <a16:creationId xmlns:a16="http://schemas.microsoft.com/office/drawing/2014/main" id="{11FF7C18-B730-3E7C-29FA-0DA6235E1C78}"/>
              </a:ext>
            </a:extLst>
          </p:cNvPr>
          <p:cNvSpPr/>
          <p:nvPr/>
        </p:nvSpPr>
        <p:spPr>
          <a:xfrm>
            <a:off x="7255955" y="4327048"/>
            <a:ext cx="1277378" cy="27393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시야 리스트 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Insert</a:t>
            </a:r>
          </a:p>
        </p:txBody>
      </p:sp>
      <p:cxnSp>
        <p:nvCxnSpPr>
          <p:cNvPr id="1047" name="직선 화살표 연결선 1046">
            <a:extLst>
              <a:ext uri="{FF2B5EF4-FFF2-40B4-BE49-F238E27FC236}">
                <a16:creationId xmlns:a16="http://schemas.microsoft.com/office/drawing/2014/main" id="{5E6C39DD-E39F-0F51-3B33-EFB6D57F7096}"/>
              </a:ext>
            </a:extLst>
          </p:cNvPr>
          <p:cNvCxnSpPr>
            <a:cxnSpLocks/>
            <a:stCxn id="1044" idx="2"/>
            <a:endCxn id="1046" idx="0"/>
          </p:cNvCxnSpPr>
          <p:nvPr/>
        </p:nvCxnSpPr>
        <p:spPr>
          <a:xfrm>
            <a:off x="7894643" y="4140026"/>
            <a:ext cx="1" cy="1870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8" name="직선 화살표 연결선 1047">
            <a:extLst>
              <a:ext uri="{FF2B5EF4-FFF2-40B4-BE49-F238E27FC236}">
                <a16:creationId xmlns:a16="http://schemas.microsoft.com/office/drawing/2014/main" id="{B63C7E36-B5C3-D59F-B3B7-F61C9CF6342A}"/>
              </a:ext>
            </a:extLst>
          </p:cNvPr>
          <p:cNvCxnSpPr>
            <a:cxnSpLocks/>
            <a:endCxn id="1049" idx="1"/>
          </p:cNvCxnSpPr>
          <p:nvPr/>
        </p:nvCxnSpPr>
        <p:spPr>
          <a:xfrm>
            <a:off x="8697838" y="3947184"/>
            <a:ext cx="218843" cy="65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49" name="직사각형 1048">
            <a:extLst>
              <a:ext uri="{FF2B5EF4-FFF2-40B4-BE49-F238E27FC236}">
                <a16:creationId xmlns:a16="http://schemas.microsoft.com/office/drawing/2014/main" id="{280107F3-D1E8-7C37-0534-73F792368F85}"/>
              </a:ext>
            </a:extLst>
          </p:cNvPr>
          <p:cNvSpPr/>
          <p:nvPr/>
        </p:nvSpPr>
        <p:spPr>
          <a:xfrm>
            <a:off x="8916681" y="3816809"/>
            <a:ext cx="724866" cy="27393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Continue</a:t>
            </a:r>
          </a:p>
        </p:txBody>
      </p:sp>
      <p:cxnSp>
        <p:nvCxnSpPr>
          <p:cNvPr id="1050" name="직선 화살표 연결선 1049">
            <a:extLst>
              <a:ext uri="{FF2B5EF4-FFF2-40B4-BE49-F238E27FC236}">
                <a16:creationId xmlns:a16="http://schemas.microsoft.com/office/drawing/2014/main" id="{B957DF1B-DDAA-D9D1-E1C4-322D5D5D39FE}"/>
              </a:ext>
            </a:extLst>
          </p:cNvPr>
          <p:cNvCxnSpPr>
            <a:cxnSpLocks/>
            <a:stCxn id="1039" idx="2"/>
            <a:endCxn id="1035" idx="0"/>
          </p:cNvCxnSpPr>
          <p:nvPr/>
        </p:nvCxnSpPr>
        <p:spPr>
          <a:xfrm>
            <a:off x="8369576" y="4876482"/>
            <a:ext cx="0" cy="1969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1" name="직선 화살표 연결선 1050">
            <a:extLst>
              <a:ext uri="{FF2B5EF4-FFF2-40B4-BE49-F238E27FC236}">
                <a16:creationId xmlns:a16="http://schemas.microsoft.com/office/drawing/2014/main" id="{958853F7-25C2-E655-6778-19DBB0E90A5C}"/>
              </a:ext>
            </a:extLst>
          </p:cNvPr>
          <p:cNvCxnSpPr>
            <a:cxnSpLocks/>
            <a:stCxn id="18" idx="2"/>
            <a:endCxn id="20" idx="0"/>
          </p:cNvCxnSpPr>
          <p:nvPr/>
        </p:nvCxnSpPr>
        <p:spPr>
          <a:xfrm>
            <a:off x="5226372" y="1916490"/>
            <a:ext cx="1033" cy="1862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2" name="연결선: 꺾임 1051">
            <a:extLst>
              <a:ext uri="{FF2B5EF4-FFF2-40B4-BE49-F238E27FC236}">
                <a16:creationId xmlns:a16="http://schemas.microsoft.com/office/drawing/2014/main" id="{474BB2EC-F604-2DB1-EFE9-4AFBD83B707B}"/>
              </a:ext>
            </a:extLst>
          </p:cNvPr>
          <p:cNvCxnSpPr>
            <a:cxnSpLocks/>
            <a:stCxn id="19" idx="2"/>
            <a:endCxn id="17" idx="0"/>
          </p:cNvCxnSpPr>
          <p:nvPr/>
        </p:nvCxnSpPr>
        <p:spPr>
          <a:xfrm rot="5400000" flipH="1" flipV="1">
            <a:off x="5285918" y="2284327"/>
            <a:ext cx="3012865" cy="3131956"/>
          </a:xfrm>
          <a:prstGeom prst="bentConnector5">
            <a:avLst>
              <a:gd name="adj1" fmla="val -7587"/>
              <a:gd name="adj2" fmla="val 51366"/>
              <a:gd name="adj3" fmla="val 107587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53" name="TextBox 1052">
            <a:extLst>
              <a:ext uri="{FF2B5EF4-FFF2-40B4-BE49-F238E27FC236}">
                <a16:creationId xmlns:a16="http://schemas.microsoft.com/office/drawing/2014/main" id="{6E054325-AA1C-67EB-1D0C-0EA1FE1198CD}"/>
              </a:ext>
            </a:extLst>
          </p:cNvPr>
          <p:cNvSpPr txBox="1"/>
          <p:nvPr/>
        </p:nvSpPr>
        <p:spPr>
          <a:xfrm>
            <a:off x="5296977" y="962797"/>
            <a:ext cx="27013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시야처리 및 </a:t>
            </a:r>
            <a:r>
              <a:rPr lang="en-US" altLang="ko-KR" sz="20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ZONE </a:t>
            </a:r>
            <a:r>
              <a:rPr lang="ko-KR" altLang="en-US" sz="20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적용</a:t>
            </a:r>
          </a:p>
        </p:txBody>
      </p:sp>
      <p:sp>
        <p:nvSpPr>
          <p:cNvPr id="1065" name="다이아몬드 1064">
            <a:extLst>
              <a:ext uri="{FF2B5EF4-FFF2-40B4-BE49-F238E27FC236}">
                <a16:creationId xmlns:a16="http://schemas.microsoft.com/office/drawing/2014/main" id="{545DD901-F622-082A-2E58-9A3F05444584}"/>
              </a:ext>
            </a:extLst>
          </p:cNvPr>
          <p:cNvSpPr/>
          <p:nvPr/>
        </p:nvSpPr>
        <p:spPr>
          <a:xfrm>
            <a:off x="4843528" y="4110714"/>
            <a:ext cx="1804140" cy="372496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이미 </a:t>
            </a:r>
            <a:r>
              <a:rPr lang="en-US" altLang="ko-KR" sz="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ZONE</a:t>
            </a:r>
            <a:r>
              <a:rPr lang="ko-KR" altLang="en-US" sz="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</a:t>
            </a:r>
            <a:r>
              <a:rPr lang="en-US" altLang="ko-KR" sz="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USER LIST</a:t>
            </a:r>
            <a:r>
              <a:rPr lang="ko-KR" altLang="en-US" sz="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 있는지</a:t>
            </a:r>
          </a:p>
        </p:txBody>
      </p:sp>
      <p:cxnSp>
        <p:nvCxnSpPr>
          <p:cNvPr id="1066" name="연결선: 꺾임 1065">
            <a:extLst>
              <a:ext uri="{FF2B5EF4-FFF2-40B4-BE49-F238E27FC236}">
                <a16:creationId xmlns:a16="http://schemas.microsoft.com/office/drawing/2014/main" id="{B227A053-F256-9165-7407-A9CD3FF68244}"/>
              </a:ext>
            </a:extLst>
          </p:cNvPr>
          <p:cNvCxnSpPr>
            <a:cxnSpLocks/>
            <a:stCxn id="21" idx="3"/>
            <a:endCxn id="1065" idx="0"/>
          </p:cNvCxnSpPr>
          <p:nvPr/>
        </p:nvCxnSpPr>
        <p:spPr>
          <a:xfrm>
            <a:off x="5622772" y="2694073"/>
            <a:ext cx="122826" cy="141664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79" name="직선 화살표 연결선 1078">
            <a:extLst>
              <a:ext uri="{FF2B5EF4-FFF2-40B4-BE49-F238E27FC236}">
                <a16:creationId xmlns:a16="http://schemas.microsoft.com/office/drawing/2014/main" id="{6BE294A9-EA19-948A-1C9F-203B7E551412}"/>
              </a:ext>
            </a:extLst>
          </p:cNvPr>
          <p:cNvCxnSpPr>
            <a:cxnSpLocks/>
            <a:endCxn id="1080" idx="0"/>
          </p:cNvCxnSpPr>
          <p:nvPr/>
        </p:nvCxnSpPr>
        <p:spPr>
          <a:xfrm flipH="1">
            <a:off x="5729811" y="4485346"/>
            <a:ext cx="2" cy="1082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80" name="직사각형 1079">
            <a:extLst>
              <a:ext uri="{FF2B5EF4-FFF2-40B4-BE49-F238E27FC236}">
                <a16:creationId xmlns:a16="http://schemas.microsoft.com/office/drawing/2014/main" id="{B83BFFEA-8EA8-50FF-B780-BD6C15AFA553}"/>
              </a:ext>
            </a:extLst>
          </p:cNvPr>
          <p:cNvSpPr/>
          <p:nvPr/>
        </p:nvSpPr>
        <p:spPr>
          <a:xfrm>
            <a:off x="5019741" y="4593602"/>
            <a:ext cx="1420140" cy="18896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ZONE</a:t>
            </a:r>
            <a:r>
              <a:rPr lang="ko-KR" altLang="en-US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</a:t>
            </a:r>
            <a:r>
              <a:rPr lang="en-US" altLang="ko-KR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USER LIST</a:t>
            </a:r>
            <a:r>
              <a:rPr lang="ko-KR" altLang="en-US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 삭제</a:t>
            </a:r>
            <a:endParaRPr lang="en-US" altLang="ko-KR" sz="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81" name="직사각형 1080">
            <a:extLst>
              <a:ext uri="{FF2B5EF4-FFF2-40B4-BE49-F238E27FC236}">
                <a16:creationId xmlns:a16="http://schemas.microsoft.com/office/drawing/2014/main" id="{D248537F-8BE1-C4A2-F3F0-B82C8593A407}"/>
              </a:ext>
            </a:extLst>
          </p:cNvPr>
          <p:cNvSpPr/>
          <p:nvPr/>
        </p:nvSpPr>
        <p:spPr>
          <a:xfrm>
            <a:off x="5019741" y="4896264"/>
            <a:ext cx="1420140" cy="18896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USER</a:t>
            </a:r>
            <a:r>
              <a:rPr lang="ko-KR" altLang="en-US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</a:t>
            </a:r>
            <a:r>
              <a:rPr lang="en-US" altLang="ko-KR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ZONE</a:t>
            </a:r>
            <a:r>
              <a:rPr lang="ko-KR" altLang="en-US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LIST</a:t>
            </a:r>
            <a:r>
              <a:rPr lang="ko-KR" altLang="en-US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 삭제</a:t>
            </a:r>
            <a:endParaRPr lang="en-US" altLang="ko-KR" sz="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1082" name="직선 화살표 연결선 1081">
            <a:extLst>
              <a:ext uri="{FF2B5EF4-FFF2-40B4-BE49-F238E27FC236}">
                <a16:creationId xmlns:a16="http://schemas.microsoft.com/office/drawing/2014/main" id="{289DB4B1-4089-195D-5138-13D311A8A380}"/>
              </a:ext>
            </a:extLst>
          </p:cNvPr>
          <p:cNvCxnSpPr>
            <a:cxnSpLocks/>
            <a:stCxn id="1080" idx="2"/>
            <a:endCxn id="1081" idx="0"/>
          </p:cNvCxnSpPr>
          <p:nvPr/>
        </p:nvCxnSpPr>
        <p:spPr>
          <a:xfrm>
            <a:off x="5729812" y="4782568"/>
            <a:ext cx="0" cy="1136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97" name="직선 연결선 1096">
            <a:extLst>
              <a:ext uri="{FF2B5EF4-FFF2-40B4-BE49-F238E27FC236}">
                <a16:creationId xmlns:a16="http://schemas.microsoft.com/office/drawing/2014/main" id="{FAA41146-2E88-8CCC-EEB7-73FC18F4D16F}"/>
              </a:ext>
            </a:extLst>
          </p:cNvPr>
          <p:cNvCxnSpPr/>
          <p:nvPr/>
        </p:nvCxnSpPr>
        <p:spPr>
          <a:xfrm>
            <a:off x="0" y="3226067"/>
            <a:ext cx="3619935" cy="0"/>
          </a:xfrm>
          <a:prstGeom prst="line">
            <a:avLst/>
          </a:prstGeom>
          <a:ln w="28575">
            <a:solidFill>
              <a:srgbClr val="71BEF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4" name="직선 연결선 1103">
            <a:extLst>
              <a:ext uri="{FF2B5EF4-FFF2-40B4-BE49-F238E27FC236}">
                <a16:creationId xmlns:a16="http://schemas.microsoft.com/office/drawing/2014/main" id="{13107E30-0E32-EF6F-51B8-50B1172047BF}"/>
              </a:ext>
            </a:extLst>
          </p:cNvPr>
          <p:cNvCxnSpPr>
            <a:cxnSpLocks/>
          </p:cNvCxnSpPr>
          <p:nvPr/>
        </p:nvCxnSpPr>
        <p:spPr>
          <a:xfrm>
            <a:off x="3645334" y="654731"/>
            <a:ext cx="0" cy="6203269"/>
          </a:xfrm>
          <a:prstGeom prst="line">
            <a:avLst/>
          </a:prstGeom>
          <a:ln w="28575">
            <a:solidFill>
              <a:srgbClr val="71BEF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58773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C70438CA-38A6-C7B3-0707-11EDE2F8083A}"/>
              </a:ext>
            </a:extLst>
          </p:cNvPr>
          <p:cNvSpPr/>
          <p:nvPr/>
        </p:nvSpPr>
        <p:spPr>
          <a:xfrm>
            <a:off x="-1" y="4192"/>
            <a:ext cx="9906001" cy="777861"/>
          </a:xfrm>
          <a:prstGeom prst="rect">
            <a:avLst/>
          </a:prstGeom>
          <a:solidFill>
            <a:srgbClr val="71BE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F882FF-1B23-528F-146D-4673ABFB5B01}"/>
              </a:ext>
            </a:extLst>
          </p:cNvPr>
          <p:cNvSpPr txBox="1"/>
          <p:nvPr/>
        </p:nvSpPr>
        <p:spPr>
          <a:xfrm>
            <a:off x="7823861" y="69956"/>
            <a:ext cx="20393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임해인 </a:t>
            </a:r>
            <a:r>
              <a:rPr lang="en-US" altLang="ko-KR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/ </a:t>
            </a:r>
            <a:r>
              <a:rPr lang="ko-KR" altLang="en-US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클라이언트</a:t>
            </a:r>
            <a:endParaRPr lang="en-US" altLang="ko-KR" sz="1600" b="1" dirty="0">
              <a:solidFill>
                <a:schemeClr val="bg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  <a:p>
            <a:pPr algn="r"/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010-8991-9593</a:t>
            </a:r>
          </a:p>
          <a:p>
            <a:pPr algn="r"/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devhaein0303@gmail.com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7C6F8D-8D3D-67D7-4315-FDBE6A355CFE}"/>
              </a:ext>
            </a:extLst>
          </p:cNvPr>
          <p:cNvSpPr txBox="1"/>
          <p:nvPr/>
        </p:nvSpPr>
        <p:spPr>
          <a:xfrm>
            <a:off x="150394" y="131511"/>
            <a:ext cx="65550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게임서버 프로그래밍 과제 중 </a:t>
            </a:r>
            <a:r>
              <a:rPr lang="en-US" altLang="ko-KR" sz="28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(</a:t>
            </a:r>
            <a:r>
              <a:rPr lang="ko-KR" altLang="en-US" sz="28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시야처리</a:t>
            </a:r>
            <a:r>
              <a:rPr lang="en-US" altLang="ko-KR" sz="28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)</a:t>
            </a:r>
            <a:endParaRPr lang="ko-KR" altLang="en-US" sz="2800" b="1" dirty="0">
              <a:solidFill>
                <a:schemeClr val="bg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2B13C860-A0FB-829F-8346-CEA7A099DA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751" y="1454150"/>
            <a:ext cx="4407274" cy="4972050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D322F1E7-1780-433E-CD24-20113FC249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0977" y="1454150"/>
            <a:ext cx="2835566" cy="3769157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4B3A62E4-30D0-2FA0-8DB7-F6EE64AC968F}"/>
              </a:ext>
            </a:extLst>
          </p:cNvPr>
          <p:cNvSpPr txBox="1"/>
          <p:nvPr/>
        </p:nvSpPr>
        <p:spPr>
          <a:xfrm>
            <a:off x="357751" y="1019051"/>
            <a:ext cx="35665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ZONE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내부에 있는지 검사 및 처리 코드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7789BC9-DA34-3055-CBAC-0461EFA77B24}"/>
              </a:ext>
            </a:extLst>
          </p:cNvPr>
          <p:cNvSpPr txBox="1"/>
          <p:nvPr/>
        </p:nvSpPr>
        <p:spPr>
          <a:xfrm>
            <a:off x="5140977" y="1019050"/>
            <a:ext cx="35665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검사 이후 시야리스트 갱신 및 전송 코드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E5F00BD-5055-DB4C-8165-9D687085229F}"/>
              </a:ext>
            </a:extLst>
          </p:cNvPr>
          <p:cNvSpPr txBox="1"/>
          <p:nvPr/>
        </p:nvSpPr>
        <p:spPr>
          <a:xfrm>
            <a:off x="5078189" y="5403850"/>
            <a:ext cx="4379922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네트워크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overhead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최소화 하기 위하여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시야처리를 도입하였고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시야처리를 처리하기 위한 연산이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Overhead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 되기 때문에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ZONE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을 활용하여 성능 개선 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366116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7A683405-AD3B-ED43-C65F-D5E1E395382D}"/>
              </a:ext>
            </a:extLst>
          </p:cNvPr>
          <p:cNvSpPr/>
          <p:nvPr/>
        </p:nvSpPr>
        <p:spPr>
          <a:xfrm>
            <a:off x="323848" y="1136650"/>
            <a:ext cx="4711701" cy="19177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70438CA-38A6-C7B3-0707-11EDE2F8083A}"/>
              </a:ext>
            </a:extLst>
          </p:cNvPr>
          <p:cNvSpPr/>
          <p:nvPr/>
        </p:nvSpPr>
        <p:spPr>
          <a:xfrm>
            <a:off x="-1" y="4192"/>
            <a:ext cx="9906001" cy="777861"/>
          </a:xfrm>
          <a:prstGeom prst="rect">
            <a:avLst/>
          </a:prstGeom>
          <a:solidFill>
            <a:srgbClr val="71BE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F882FF-1B23-528F-146D-4673ABFB5B01}"/>
              </a:ext>
            </a:extLst>
          </p:cNvPr>
          <p:cNvSpPr txBox="1"/>
          <p:nvPr/>
        </p:nvSpPr>
        <p:spPr>
          <a:xfrm>
            <a:off x="7823861" y="69956"/>
            <a:ext cx="20393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임해인 </a:t>
            </a:r>
            <a:r>
              <a:rPr lang="en-US" altLang="ko-KR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/ </a:t>
            </a:r>
            <a:r>
              <a:rPr lang="ko-KR" altLang="en-US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클라이언트</a:t>
            </a:r>
            <a:endParaRPr lang="en-US" altLang="ko-KR" sz="1600" b="1" dirty="0">
              <a:solidFill>
                <a:schemeClr val="bg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  <a:p>
            <a:pPr algn="r"/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010-8991-9593</a:t>
            </a:r>
          </a:p>
          <a:p>
            <a:pPr algn="r"/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devhaein0303@gmail.com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7C6F8D-8D3D-67D7-4315-FDBE6A355CFE}"/>
              </a:ext>
            </a:extLst>
          </p:cNvPr>
          <p:cNvSpPr txBox="1"/>
          <p:nvPr/>
        </p:nvSpPr>
        <p:spPr>
          <a:xfrm>
            <a:off x="150394" y="131511"/>
            <a:ext cx="12426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유니티</a:t>
            </a:r>
          </a:p>
        </p:txBody>
      </p:sp>
      <p:pic>
        <p:nvPicPr>
          <p:cNvPr id="2" name="그림 1" descr="만화 영화, 애니메이션, PC 게임, 스크린샷이(가) 표시된 사진&#10;&#10;자동 생성된 설명">
            <a:extLst>
              <a:ext uri="{FF2B5EF4-FFF2-40B4-BE49-F238E27FC236}">
                <a16:creationId xmlns:a16="http://schemas.microsoft.com/office/drawing/2014/main" id="{F6DD5A94-186F-3AE0-79D6-BA704EFD9D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7631" y="1234317"/>
            <a:ext cx="4481500" cy="252326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3BE191C-18F4-418C-CBE9-194E5887C075}"/>
              </a:ext>
            </a:extLst>
          </p:cNvPr>
          <p:cNvSpPr txBox="1"/>
          <p:nvPr/>
        </p:nvSpPr>
        <p:spPr>
          <a:xfrm>
            <a:off x="239879" y="3218875"/>
            <a:ext cx="5005601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장르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3D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디펜스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개발기간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2022. 05. </a:t>
            </a:r>
          </a:p>
          <a:p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사용도구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Unity</a:t>
            </a:r>
          </a:p>
          <a:p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개발인원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1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명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Git :  https://github.com/haein0303/survive_normal_attack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EDD47DCB-D2AD-C6BB-7E5A-594D36A09B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5480" y="3981880"/>
            <a:ext cx="4485802" cy="2523264"/>
          </a:xfrm>
          <a:prstGeom prst="rect">
            <a:avLst/>
          </a:prstGeom>
        </p:spPr>
      </p:pic>
      <p:pic>
        <p:nvPicPr>
          <p:cNvPr id="13" name="그림 12" descr="텍스트, 폰트, 그래픽, 그래픽 디자인이(가) 표시된 사진&#10;&#10;자동 생성된 설명">
            <a:extLst>
              <a:ext uri="{FF2B5EF4-FFF2-40B4-BE49-F238E27FC236}">
                <a16:creationId xmlns:a16="http://schemas.microsoft.com/office/drawing/2014/main" id="{0A7B2CFD-0419-E5B0-E8FB-4A81AF51DCF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0" t="33796" r="8691" b="33889"/>
          <a:stretch/>
        </p:blipFill>
        <p:spPr>
          <a:xfrm>
            <a:off x="365123" y="1213782"/>
            <a:ext cx="4629150" cy="176343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E5AC4A5-8E2D-8B9D-C21D-82C325F15BA1}"/>
              </a:ext>
            </a:extLst>
          </p:cNvPr>
          <p:cNvSpPr txBox="1"/>
          <p:nvPr/>
        </p:nvSpPr>
        <p:spPr>
          <a:xfrm>
            <a:off x="239256" y="4646565"/>
            <a:ext cx="4218443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게임 소개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무한으로 나오는 다양한 종류의 몬스터를 피하고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공격하며 최대한 살아남아 기록을 갱신하는 게임입니다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구현 내용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네비게이션 메쉬 활용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NPC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구현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트레일 </a:t>
            </a:r>
            <a:r>
              <a:rPr lang="ko-KR" altLang="en-US" sz="1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렌더러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활용 </a:t>
            </a:r>
            <a:r>
              <a:rPr lang="ko-KR" altLang="en-US" sz="1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공격체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구현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NPC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원거리 공격 구현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50031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직사각형 84">
            <a:extLst>
              <a:ext uri="{FF2B5EF4-FFF2-40B4-BE49-F238E27FC236}">
                <a16:creationId xmlns:a16="http://schemas.microsoft.com/office/drawing/2014/main" id="{4B98CF43-7391-3BA5-7C66-91FD4DEA1275}"/>
              </a:ext>
            </a:extLst>
          </p:cNvPr>
          <p:cNvSpPr/>
          <p:nvPr/>
        </p:nvSpPr>
        <p:spPr>
          <a:xfrm>
            <a:off x="4379062" y="1680771"/>
            <a:ext cx="3829035" cy="337235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C1595ACB-767B-C964-10DB-66E37E3599B9}"/>
              </a:ext>
            </a:extLst>
          </p:cNvPr>
          <p:cNvSpPr/>
          <p:nvPr/>
        </p:nvSpPr>
        <p:spPr>
          <a:xfrm>
            <a:off x="4379063" y="1680771"/>
            <a:ext cx="3829038" cy="46033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USER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ZONE LIST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반복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70438CA-38A6-C7B3-0707-11EDE2F8083A}"/>
              </a:ext>
            </a:extLst>
          </p:cNvPr>
          <p:cNvSpPr/>
          <p:nvPr/>
        </p:nvSpPr>
        <p:spPr>
          <a:xfrm>
            <a:off x="-1" y="4192"/>
            <a:ext cx="9906001" cy="777861"/>
          </a:xfrm>
          <a:prstGeom prst="rect">
            <a:avLst/>
          </a:prstGeom>
          <a:solidFill>
            <a:srgbClr val="71BE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F882FF-1B23-528F-146D-4673ABFB5B01}"/>
              </a:ext>
            </a:extLst>
          </p:cNvPr>
          <p:cNvSpPr txBox="1"/>
          <p:nvPr/>
        </p:nvSpPr>
        <p:spPr>
          <a:xfrm>
            <a:off x="7823861" y="69956"/>
            <a:ext cx="20393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임해인 </a:t>
            </a:r>
            <a:r>
              <a:rPr lang="en-US" altLang="ko-KR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/ </a:t>
            </a:r>
            <a:r>
              <a:rPr lang="ko-KR" altLang="en-US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클라이언트</a:t>
            </a:r>
            <a:endParaRPr lang="en-US" altLang="ko-KR" sz="1600" b="1" dirty="0">
              <a:solidFill>
                <a:schemeClr val="bg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  <a:p>
            <a:pPr algn="r"/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010-8991-9593</a:t>
            </a:r>
          </a:p>
          <a:p>
            <a:pPr algn="r"/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devhaein0303@gmail.com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7C6F8D-8D3D-67D7-4315-FDBE6A355CFE}"/>
              </a:ext>
            </a:extLst>
          </p:cNvPr>
          <p:cNvSpPr txBox="1"/>
          <p:nvPr/>
        </p:nvSpPr>
        <p:spPr>
          <a:xfrm>
            <a:off x="150394" y="131511"/>
            <a:ext cx="16674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SAMPLE</a:t>
            </a:r>
            <a:endParaRPr lang="ko-KR" altLang="en-US" sz="2800" b="1" dirty="0">
              <a:solidFill>
                <a:schemeClr val="bg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6D60D10-8CD6-25EE-D189-1B3F2FEC7772}"/>
              </a:ext>
            </a:extLst>
          </p:cNvPr>
          <p:cNvSpPr/>
          <p:nvPr/>
        </p:nvSpPr>
        <p:spPr>
          <a:xfrm>
            <a:off x="1216683" y="828667"/>
            <a:ext cx="1251284" cy="48126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플레이어 이동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52015025-173F-D89F-3217-052495ED56E5}"/>
              </a:ext>
            </a:extLst>
          </p:cNvPr>
          <p:cNvSpPr/>
          <p:nvPr/>
        </p:nvSpPr>
        <p:spPr>
          <a:xfrm>
            <a:off x="76688" y="1554073"/>
            <a:ext cx="3531273" cy="25928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83316DE8-265B-8068-2C31-13771022A6B3}"/>
              </a:ext>
            </a:extLst>
          </p:cNvPr>
          <p:cNvSpPr/>
          <p:nvPr/>
        </p:nvSpPr>
        <p:spPr>
          <a:xfrm>
            <a:off x="76688" y="1554073"/>
            <a:ext cx="3531273" cy="35392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ZONE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VECTOR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반복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8" name="다이아몬드 37">
            <a:extLst>
              <a:ext uri="{FF2B5EF4-FFF2-40B4-BE49-F238E27FC236}">
                <a16:creationId xmlns:a16="http://schemas.microsoft.com/office/drawing/2014/main" id="{48F5CAFA-8E26-3156-D69F-1D04E1C08FE0}"/>
              </a:ext>
            </a:extLst>
          </p:cNvPr>
          <p:cNvSpPr/>
          <p:nvPr/>
        </p:nvSpPr>
        <p:spPr>
          <a:xfrm>
            <a:off x="228162" y="2077442"/>
            <a:ext cx="2075451" cy="481263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ZONE </a:t>
            </a:r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안에 입장했는지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CB17FE9E-B9D6-F74E-4E6A-4CD0A63EFFA2}"/>
              </a:ext>
            </a:extLst>
          </p:cNvPr>
          <p:cNvSpPr/>
          <p:nvPr/>
        </p:nvSpPr>
        <p:spPr>
          <a:xfrm>
            <a:off x="2580235" y="2141109"/>
            <a:ext cx="936524" cy="35392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Continue</a:t>
            </a: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A793E73F-AD34-A18E-8BB9-406597EB4D38}"/>
              </a:ext>
            </a:extLst>
          </p:cNvPr>
          <p:cNvCxnSpPr>
            <a:cxnSpLocks/>
            <a:stCxn id="38" idx="3"/>
            <a:endCxn id="39" idx="1"/>
          </p:cNvCxnSpPr>
          <p:nvPr/>
        </p:nvCxnSpPr>
        <p:spPr>
          <a:xfrm flipV="1">
            <a:off x="2303613" y="2318073"/>
            <a:ext cx="27662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다이아몬드 43">
            <a:extLst>
              <a:ext uri="{FF2B5EF4-FFF2-40B4-BE49-F238E27FC236}">
                <a16:creationId xmlns:a16="http://schemas.microsoft.com/office/drawing/2014/main" id="{C7033E79-7CAA-1CB0-3804-A1D548F0D2E0}"/>
              </a:ext>
            </a:extLst>
          </p:cNvPr>
          <p:cNvSpPr/>
          <p:nvPr/>
        </p:nvSpPr>
        <p:spPr>
          <a:xfrm>
            <a:off x="228161" y="2698572"/>
            <a:ext cx="2075451" cy="481263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이미 </a:t>
            </a:r>
            <a:r>
              <a:rPr lang="en-US" altLang="ko-KR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ZONE</a:t>
            </a:r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</a:t>
            </a:r>
            <a:r>
              <a:rPr lang="en-US" altLang="ko-KR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USER LIST</a:t>
            </a:r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 있는지</a:t>
            </a: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64A5690D-FF16-CB42-6345-86E271372619}"/>
              </a:ext>
            </a:extLst>
          </p:cNvPr>
          <p:cNvCxnSpPr>
            <a:cxnSpLocks/>
            <a:endCxn id="44" idx="0"/>
          </p:cNvCxnSpPr>
          <p:nvPr/>
        </p:nvCxnSpPr>
        <p:spPr>
          <a:xfrm>
            <a:off x="1265886" y="2558705"/>
            <a:ext cx="1" cy="1398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5AFBC60A-8131-C3D8-45D9-0B301ADEA702}"/>
              </a:ext>
            </a:extLst>
          </p:cNvPr>
          <p:cNvSpPr/>
          <p:nvPr/>
        </p:nvSpPr>
        <p:spPr>
          <a:xfrm>
            <a:off x="2580235" y="2762239"/>
            <a:ext cx="936524" cy="35392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Continue</a:t>
            </a: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0462AEDB-6CDB-6433-877E-C9726F1131AB}"/>
              </a:ext>
            </a:extLst>
          </p:cNvPr>
          <p:cNvCxnSpPr>
            <a:cxnSpLocks/>
            <a:stCxn id="44" idx="3"/>
            <a:endCxn id="48" idx="1"/>
          </p:cNvCxnSpPr>
          <p:nvPr/>
        </p:nvCxnSpPr>
        <p:spPr>
          <a:xfrm flipV="1">
            <a:off x="2303612" y="2939203"/>
            <a:ext cx="27662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78BCC6DF-51F7-419F-8B06-D2575DA353AE}"/>
              </a:ext>
            </a:extLst>
          </p:cNvPr>
          <p:cNvCxnSpPr>
            <a:cxnSpLocks/>
            <a:stCxn id="44" idx="2"/>
            <a:endCxn id="56" idx="0"/>
          </p:cNvCxnSpPr>
          <p:nvPr/>
        </p:nvCxnSpPr>
        <p:spPr>
          <a:xfrm flipH="1">
            <a:off x="1265886" y="3179835"/>
            <a:ext cx="1" cy="1398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E5827115-85DD-EAE9-ABEB-5D54FBA4BDD4}"/>
              </a:ext>
            </a:extLst>
          </p:cNvPr>
          <p:cNvSpPr/>
          <p:nvPr/>
        </p:nvSpPr>
        <p:spPr>
          <a:xfrm>
            <a:off x="348478" y="3319702"/>
            <a:ext cx="1834816" cy="24414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ZONE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USER LIST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 추가</a:t>
            </a:r>
            <a:endParaRPr lang="en-US" altLang="ko-KR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9BBFF18E-4A57-8B60-6725-36F0B138F9C4}"/>
              </a:ext>
            </a:extLst>
          </p:cNvPr>
          <p:cNvSpPr/>
          <p:nvPr/>
        </p:nvSpPr>
        <p:spPr>
          <a:xfrm>
            <a:off x="348478" y="3710740"/>
            <a:ext cx="1834816" cy="24414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USER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ZONE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LIST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 추가</a:t>
            </a:r>
            <a:endParaRPr lang="en-US" altLang="ko-KR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F3B413AF-E932-77D5-647A-5C54A4868C61}"/>
              </a:ext>
            </a:extLst>
          </p:cNvPr>
          <p:cNvCxnSpPr>
            <a:cxnSpLocks/>
            <a:stCxn id="56" idx="2"/>
            <a:endCxn id="60" idx="0"/>
          </p:cNvCxnSpPr>
          <p:nvPr/>
        </p:nvCxnSpPr>
        <p:spPr>
          <a:xfrm>
            <a:off x="1265886" y="3563845"/>
            <a:ext cx="0" cy="1468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709EFF70-94FA-2373-5F3E-D82F5F330181}"/>
              </a:ext>
            </a:extLst>
          </p:cNvPr>
          <p:cNvSpPr/>
          <p:nvPr/>
        </p:nvSpPr>
        <p:spPr>
          <a:xfrm>
            <a:off x="4959579" y="5207405"/>
            <a:ext cx="2668006" cy="4812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시야 </a:t>
            </a:r>
            <a:r>
              <a:rPr lang="ko-KR" altLang="en-US" sz="1200">
                <a:latin typeface="나눔스퀘어" panose="020B0600000101010101" pitchFamily="50" charset="-127"/>
                <a:ea typeface="나눔스퀘어" panose="020B0600000101010101" pitchFamily="50" charset="-127"/>
              </a:rPr>
              <a:t>리스트내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오브젝트에게 이동 정보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Send</a:t>
            </a: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9D68336A-7CD1-5AAD-8F14-5BE4C672147E}"/>
              </a:ext>
            </a:extLst>
          </p:cNvPr>
          <p:cNvSpPr/>
          <p:nvPr/>
        </p:nvSpPr>
        <p:spPr>
          <a:xfrm>
            <a:off x="4527946" y="2347647"/>
            <a:ext cx="3531273" cy="25928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FAF9D973-2014-8041-BC24-5EDDC7A8C91E}"/>
              </a:ext>
            </a:extLst>
          </p:cNvPr>
          <p:cNvSpPr/>
          <p:nvPr/>
        </p:nvSpPr>
        <p:spPr>
          <a:xfrm>
            <a:off x="4527946" y="2347647"/>
            <a:ext cx="3531273" cy="35392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ZONE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USER LIST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반복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5" name="다이아몬드 74">
            <a:extLst>
              <a:ext uri="{FF2B5EF4-FFF2-40B4-BE49-F238E27FC236}">
                <a16:creationId xmlns:a16="http://schemas.microsoft.com/office/drawing/2014/main" id="{877D82F4-9095-A028-2598-705709187579}"/>
              </a:ext>
            </a:extLst>
          </p:cNvPr>
          <p:cNvSpPr/>
          <p:nvPr/>
        </p:nvSpPr>
        <p:spPr>
          <a:xfrm>
            <a:off x="4642247" y="2761732"/>
            <a:ext cx="2075451" cy="481263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세션 상태 </a:t>
            </a:r>
            <a:r>
              <a:rPr lang="en-US" altLang="ko-KR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== </a:t>
            </a:r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생존</a:t>
            </a: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202999CF-28FD-5AD4-3D96-DA7052611F20}"/>
              </a:ext>
            </a:extLst>
          </p:cNvPr>
          <p:cNvSpPr/>
          <p:nvPr/>
        </p:nvSpPr>
        <p:spPr>
          <a:xfrm>
            <a:off x="7000440" y="2825399"/>
            <a:ext cx="936524" cy="35392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Continue</a:t>
            </a: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3F93581F-C363-8C76-9572-5CE1F8B138F1}"/>
              </a:ext>
            </a:extLst>
          </p:cNvPr>
          <p:cNvCxnSpPr>
            <a:cxnSpLocks/>
            <a:stCxn id="75" idx="3"/>
            <a:endCxn id="76" idx="1"/>
          </p:cNvCxnSpPr>
          <p:nvPr/>
        </p:nvCxnSpPr>
        <p:spPr>
          <a:xfrm flipV="1">
            <a:off x="6717698" y="3002363"/>
            <a:ext cx="28274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다이아몬드 77">
            <a:extLst>
              <a:ext uri="{FF2B5EF4-FFF2-40B4-BE49-F238E27FC236}">
                <a16:creationId xmlns:a16="http://schemas.microsoft.com/office/drawing/2014/main" id="{83BB8EBF-2B82-5663-FD18-36F2B23CD83D}"/>
              </a:ext>
            </a:extLst>
          </p:cNvPr>
          <p:cNvSpPr/>
          <p:nvPr/>
        </p:nvSpPr>
        <p:spPr>
          <a:xfrm>
            <a:off x="4642245" y="3507693"/>
            <a:ext cx="2075451" cy="481263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거리 </a:t>
            </a:r>
            <a:r>
              <a:rPr lang="en-US" altLang="ko-KR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&lt; </a:t>
            </a:r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시야</a:t>
            </a:r>
          </a:p>
        </p:txBody>
      </p: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CEA71420-3FCD-B383-C114-AB0C22E9A153}"/>
              </a:ext>
            </a:extLst>
          </p:cNvPr>
          <p:cNvCxnSpPr>
            <a:cxnSpLocks/>
            <a:stCxn id="75" idx="2"/>
            <a:endCxn id="78" idx="0"/>
          </p:cNvCxnSpPr>
          <p:nvPr/>
        </p:nvCxnSpPr>
        <p:spPr>
          <a:xfrm flipH="1">
            <a:off x="5679971" y="3242995"/>
            <a:ext cx="2" cy="2646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81051DB5-730A-4CE6-1ED1-96952FDC1590}"/>
              </a:ext>
            </a:extLst>
          </p:cNvPr>
          <p:cNvSpPr/>
          <p:nvPr/>
        </p:nvSpPr>
        <p:spPr>
          <a:xfrm>
            <a:off x="4854788" y="4230588"/>
            <a:ext cx="1650367" cy="35392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시야 리스트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Insert</a:t>
            </a:r>
          </a:p>
        </p:txBody>
      </p: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9391557B-8203-9E16-4DB8-47316CC33447}"/>
              </a:ext>
            </a:extLst>
          </p:cNvPr>
          <p:cNvCxnSpPr>
            <a:cxnSpLocks/>
            <a:stCxn id="78" idx="2"/>
            <a:endCxn id="80" idx="0"/>
          </p:cNvCxnSpPr>
          <p:nvPr/>
        </p:nvCxnSpPr>
        <p:spPr>
          <a:xfrm>
            <a:off x="5679971" y="3988956"/>
            <a:ext cx="1" cy="2416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E0AA0D39-A8E9-920C-069E-950C43BE9502}"/>
              </a:ext>
            </a:extLst>
          </p:cNvPr>
          <p:cNvCxnSpPr>
            <a:cxnSpLocks/>
            <a:endCxn id="83" idx="1"/>
          </p:cNvCxnSpPr>
          <p:nvPr/>
        </p:nvCxnSpPr>
        <p:spPr>
          <a:xfrm>
            <a:off x="6717696" y="3739805"/>
            <a:ext cx="282744" cy="85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2E93A5D3-249A-E279-9F5D-E679BCACA9D7}"/>
              </a:ext>
            </a:extLst>
          </p:cNvPr>
          <p:cNvSpPr/>
          <p:nvPr/>
        </p:nvSpPr>
        <p:spPr>
          <a:xfrm>
            <a:off x="7000440" y="3571360"/>
            <a:ext cx="936524" cy="35392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Continue</a:t>
            </a:r>
          </a:p>
        </p:txBody>
      </p: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F89B88EA-BEF9-D5AA-7444-F8FAF0B9C61D}"/>
              </a:ext>
            </a:extLst>
          </p:cNvPr>
          <p:cNvCxnSpPr>
            <a:cxnSpLocks/>
            <a:stCxn id="73" idx="2"/>
            <a:endCxn id="72" idx="0"/>
          </p:cNvCxnSpPr>
          <p:nvPr/>
        </p:nvCxnSpPr>
        <p:spPr>
          <a:xfrm flipH="1">
            <a:off x="6293582" y="4940454"/>
            <a:ext cx="1" cy="2669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6897D776-8C88-68DB-F343-41473F02EE39}"/>
              </a:ext>
            </a:extLst>
          </p:cNvPr>
          <p:cNvCxnSpPr>
            <a:cxnSpLocks/>
            <a:stCxn id="2" idx="2"/>
            <a:endCxn id="37" idx="0"/>
          </p:cNvCxnSpPr>
          <p:nvPr/>
        </p:nvCxnSpPr>
        <p:spPr>
          <a:xfrm>
            <a:off x="1842325" y="1309930"/>
            <a:ext cx="0" cy="2441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83A6FCB8-6120-891B-D771-CED60C507060}"/>
              </a:ext>
            </a:extLst>
          </p:cNvPr>
          <p:cNvCxnSpPr>
            <a:cxnSpLocks/>
            <a:stCxn id="36" idx="2"/>
            <a:endCxn id="86" idx="0"/>
          </p:cNvCxnSpPr>
          <p:nvPr/>
        </p:nvCxnSpPr>
        <p:spPr>
          <a:xfrm flipV="1">
            <a:off x="1842325" y="1680771"/>
            <a:ext cx="4451257" cy="24661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64640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직사각형 40">
            <a:extLst>
              <a:ext uri="{FF2B5EF4-FFF2-40B4-BE49-F238E27FC236}">
                <a16:creationId xmlns:a16="http://schemas.microsoft.com/office/drawing/2014/main" id="{E629653B-0699-4E60-3AAB-36BAC8719462}"/>
              </a:ext>
            </a:extLst>
          </p:cNvPr>
          <p:cNvSpPr/>
          <p:nvPr/>
        </p:nvSpPr>
        <p:spPr>
          <a:xfrm>
            <a:off x="4666749" y="1926059"/>
            <a:ext cx="3531273" cy="143075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70438CA-38A6-C7B3-0707-11EDE2F8083A}"/>
              </a:ext>
            </a:extLst>
          </p:cNvPr>
          <p:cNvSpPr/>
          <p:nvPr/>
        </p:nvSpPr>
        <p:spPr>
          <a:xfrm>
            <a:off x="-1" y="4192"/>
            <a:ext cx="9906001" cy="777861"/>
          </a:xfrm>
          <a:prstGeom prst="rect">
            <a:avLst/>
          </a:prstGeom>
          <a:solidFill>
            <a:srgbClr val="71BE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F882FF-1B23-528F-146D-4673ABFB5B01}"/>
              </a:ext>
            </a:extLst>
          </p:cNvPr>
          <p:cNvSpPr txBox="1"/>
          <p:nvPr/>
        </p:nvSpPr>
        <p:spPr>
          <a:xfrm>
            <a:off x="7823861" y="69956"/>
            <a:ext cx="20393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임해인 </a:t>
            </a:r>
            <a:r>
              <a:rPr lang="en-US" altLang="ko-KR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/ </a:t>
            </a:r>
            <a:r>
              <a:rPr lang="ko-KR" altLang="en-US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클라이언트</a:t>
            </a:r>
            <a:endParaRPr lang="en-US" altLang="ko-KR" sz="1600" b="1" dirty="0">
              <a:solidFill>
                <a:schemeClr val="bg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  <a:p>
            <a:pPr algn="r"/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010-8991-9593</a:t>
            </a:r>
          </a:p>
          <a:p>
            <a:pPr algn="r"/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devhaein0303@gmail.com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7C6F8D-8D3D-67D7-4315-FDBE6A355CFE}"/>
              </a:ext>
            </a:extLst>
          </p:cNvPr>
          <p:cNvSpPr txBox="1"/>
          <p:nvPr/>
        </p:nvSpPr>
        <p:spPr>
          <a:xfrm>
            <a:off x="150394" y="131511"/>
            <a:ext cx="16674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SAMPLE</a:t>
            </a:r>
            <a:endParaRPr lang="ko-KR" altLang="en-US" sz="2800" b="1" dirty="0">
              <a:solidFill>
                <a:schemeClr val="bg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6D60D10-8CD6-25EE-D189-1B3F2FEC7772}"/>
              </a:ext>
            </a:extLst>
          </p:cNvPr>
          <p:cNvSpPr/>
          <p:nvPr/>
        </p:nvSpPr>
        <p:spPr>
          <a:xfrm>
            <a:off x="1555079" y="1444795"/>
            <a:ext cx="1251284" cy="48126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플레이어 이동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B868079-C6D5-45C0-FD03-8962AEEDD0E8}"/>
              </a:ext>
            </a:extLst>
          </p:cNvPr>
          <p:cNvSpPr/>
          <p:nvPr/>
        </p:nvSpPr>
        <p:spPr>
          <a:xfrm>
            <a:off x="846718" y="5056526"/>
            <a:ext cx="2668006" cy="4812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시야 </a:t>
            </a:r>
            <a:r>
              <a:rPr lang="ko-KR" altLang="en-US" sz="1200">
                <a:latin typeface="나눔스퀘어" panose="020B0600000101010101" pitchFamily="50" charset="-127"/>
                <a:ea typeface="나눔스퀘어" panose="020B0600000101010101" pitchFamily="50" charset="-127"/>
              </a:rPr>
              <a:t>리스트내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오브젝트에게 이동 정보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Send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4C780B-65B8-FB61-B213-2D4BE7394D4F}"/>
              </a:ext>
            </a:extLst>
          </p:cNvPr>
          <p:cNvSpPr/>
          <p:nvPr/>
        </p:nvSpPr>
        <p:spPr>
          <a:xfrm>
            <a:off x="415085" y="2196768"/>
            <a:ext cx="3531273" cy="25928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405DA14-ECC1-32D3-2FB7-A95E9D46B508}"/>
              </a:ext>
            </a:extLst>
          </p:cNvPr>
          <p:cNvSpPr/>
          <p:nvPr/>
        </p:nvSpPr>
        <p:spPr>
          <a:xfrm>
            <a:off x="415085" y="2196768"/>
            <a:ext cx="3531273" cy="35392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모든 세션 반복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1" name="다이아몬드 10">
            <a:extLst>
              <a:ext uri="{FF2B5EF4-FFF2-40B4-BE49-F238E27FC236}">
                <a16:creationId xmlns:a16="http://schemas.microsoft.com/office/drawing/2014/main" id="{A3F3BD6E-1D05-DC20-EF6D-EFCB4E3061BE}"/>
              </a:ext>
            </a:extLst>
          </p:cNvPr>
          <p:cNvSpPr/>
          <p:nvPr/>
        </p:nvSpPr>
        <p:spPr>
          <a:xfrm>
            <a:off x="529386" y="2610853"/>
            <a:ext cx="2075451" cy="481263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세션 상태 </a:t>
            </a:r>
            <a:r>
              <a:rPr lang="en-US" altLang="ko-KR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== </a:t>
            </a:r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생존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4913D84-ECB7-6DD4-31BA-7EFCFE8F9CEB}"/>
              </a:ext>
            </a:extLst>
          </p:cNvPr>
          <p:cNvSpPr/>
          <p:nvPr/>
        </p:nvSpPr>
        <p:spPr>
          <a:xfrm>
            <a:off x="2887579" y="2674520"/>
            <a:ext cx="936524" cy="35392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Continue</a:t>
            </a: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A7CF8A35-E646-13BD-E66F-5B83739CD12F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 flipV="1">
            <a:off x="2604837" y="2851484"/>
            <a:ext cx="28274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다이아몬드 17">
            <a:extLst>
              <a:ext uri="{FF2B5EF4-FFF2-40B4-BE49-F238E27FC236}">
                <a16:creationId xmlns:a16="http://schemas.microsoft.com/office/drawing/2014/main" id="{DAFBDF6D-7EA8-0913-3343-8DFD974005A4}"/>
              </a:ext>
            </a:extLst>
          </p:cNvPr>
          <p:cNvSpPr/>
          <p:nvPr/>
        </p:nvSpPr>
        <p:spPr>
          <a:xfrm>
            <a:off x="529384" y="3356814"/>
            <a:ext cx="2075451" cy="481263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거리 </a:t>
            </a:r>
            <a:r>
              <a:rPr lang="en-US" altLang="ko-KR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&lt; </a:t>
            </a:r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시야</a:t>
            </a: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D87A9221-D6F8-0AA7-9907-2A5B11BE6A0E}"/>
              </a:ext>
            </a:extLst>
          </p:cNvPr>
          <p:cNvCxnSpPr>
            <a:cxnSpLocks/>
            <a:stCxn id="11" idx="2"/>
            <a:endCxn id="18" idx="0"/>
          </p:cNvCxnSpPr>
          <p:nvPr/>
        </p:nvCxnSpPr>
        <p:spPr>
          <a:xfrm flipH="1">
            <a:off x="1567110" y="3092116"/>
            <a:ext cx="2" cy="2646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0D095D0-3EE5-8103-EDD4-652FCCA3884E}"/>
              </a:ext>
            </a:extLst>
          </p:cNvPr>
          <p:cNvSpPr/>
          <p:nvPr/>
        </p:nvSpPr>
        <p:spPr>
          <a:xfrm>
            <a:off x="741927" y="4079709"/>
            <a:ext cx="1650367" cy="35392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시야 리스트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Insert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39714F16-197B-960B-41EA-0D36751DF45D}"/>
              </a:ext>
            </a:extLst>
          </p:cNvPr>
          <p:cNvCxnSpPr>
            <a:cxnSpLocks/>
            <a:stCxn id="18" idx="2"/>
            <a:endCxn id="23" idx="0"/>
          </p:cNvCxnSpPr>
          <p:nvPr/>
        </p:nvCxnSpPr>
        <p:spPr>
          <a:xfrm>
            <a:off x="1567110" y="3838077"/>
            <a:ext cx="1" cy="2416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0B1361B-55E3-C08E-26D6-F1A5BAC11D5F}"/>
              </a:ext>
            </a:extLst>
          </p:cNvPr>
          <p:cNvCxnSpPr>
            <a:cxnSpLocks/>
            <a:endCxn id="30" idx="1"/>
          </p:cNvCxnSpPr>
          <p:nvPr/>
        </p:nvCxnSpPr>
        <p:spPr>
          <a:xfrm>
            <a:off x="2604835" y="3588926"/>
            <a:ext cx="282744" cy="85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CB343A3-25A2-5BF5-5DC1-FFAA899955AD}"/>
              </a:ext>
            </a:extLst>
          </p:cNvPr>
          <p:cNvSpPr/>
          <p:nvPr/>
        </p:nvSpPr>
        <p:spPr>
          <a:xfrm>
            <a:off x="2887579" y="3420481"/>
            <a:ext cx="936524" cy="35392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Continue</a:t>
            </a: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257E4131-E01F-782F-28ED-6AA3FA2E6812}"/>
              </a:ext>
            </a:extLst>
          </p:cNvPr>
          <p:cNvCxnSpPr>
            <a:cxnSpLocks/>
            <a:stCxn id="2" idx="2"/>
            <a:endCxn id="8" idx="0"/>
          </p:cNvCxnSpPr>
          <p:nvPr/>
        </p:nvCxnSpPr>
        <p:spPr>
          <a:xfrm>
            <a:off x="2180721" y="1926058"/>
            <a:ext cx="1" cy="2707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FCFF1FD1-507F-409A-48D3-10F6F6DB3AE9}"/>
              </a:ext>
            </a:extLst>
          </p:cNvPr>
          <p:cNvCxnSpPr>
            <a:cxnSpLocks/>
            <a:stCxn id="7" idx="2"/>
            <a:endCxn id="4" idx="0"/>
          </p:cNvCxnSpPr>
          <p:nvPr/>
        </p:nvCxnSpPr>
        <p:spPr>
          <a:xfrm flipH="1">
            <a:off x="2180721" y="4789575"/>
            <a:ext cx="1" cy="2669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08BD6595-1213-4EDC-F06C-0DFAA6F65B07}"/>
              </a:ext>
            </a:extLst>
          </p:cNvPr>
          <p:cNvSpPr/>
          <p:nvPr/>
        </p:nvSpPr>
        <p:spPr>
          <a:xfrm>
            <a:off x="5806743" y="1174085"/>
            <a:ext cx="1251284" cy="48126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플레이어 이동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CB3912FB-D482-342A-74B2-7F9E73DA84F3}"/>
              </a:ext>
            </a:extLst>
          </p:cNvPr>
          <p:cNvSpPr/>
          <p:nvPr/>
        </p:nvSpPr>
        <p:spPr>
          <a:xfrm>
            <a:off x="5090864" y="2609352"/>
            <a:ext cx="2668006" cy="4812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해당 세션에게 이동 정보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Send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277CD88-F4F5-6F00-47BC-F6403CE89BF7}"/>
              </a:ext>
            </a:extLst>
          </p:cNvPr>
          <p:cNvSpPr/>
          <p:nvPr/>
        </p:nvSpPr>
        <p:spPr>
          <a:xfrm>
            <a:off x="4666749" y="1926058"/>
            <a:ext cx="3531273" cy="35392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모든 세션 반복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FF9ACE72-1829-2564-0AFD-B87F4F5AE997}"/>
              </a:ext>
            </a:extLst>
          </p:cNvPr>
          <p:cNvCxnSpPr>
            <a:cxnSpLocks/>
            <a:stCxn id="39" idx="2"/>
            <a:endCxn id="42" idx="0"/>
          </p:cNvCxnSpPr>
          <p:nvPr/>
        </p:nvCxnSpPr>
        <p:spPr>
          <a:xfrm>
            <a:off x="6432385" y="1655348"/>
            <a:ext cx="1" cy="2707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89920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C70438CA-38A6-C7B3-0707-11EDE2F8083A}"/>
              </a:ext>
            </a:extLst>
          </p:cNvPr>
          <p:cNvSpPr/>
          <p:nvPr/>
        </p:nvSpPr>
        <p:spPr>
          <a:xfrm>
            <a:off x="-1" y="4192"/>
            <a:ext cx="9906001" cy="777861"/>
          </a:xfrm>
          <a:prstGeom prst="rect">
            <a:avLst/>
          </a:prstGeom>
          <a:solidFill>
            <a:srgbClr val="71BE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F882FF-1B23-528F-146D-4673ABFB5B01}"/>
              </a:ext>
            </a:extLst>
          </p:cNvPr>
          <p:cNvSpPr txBox="1"/>
          <p:nvPr/>
        </p:nvSpPr>
        <p:spPr>
          <a:xfrm>
            <a:off x="7823861" y="69956"/>
            <a:ext cx="20393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임해인 </a:t>
            </a:r>
            <a:r>
              <a:rPr lang="en-US" altLang="ko-KR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/ </a:t>
            </a:r>
            <a:r>
              <a:rPr lang="ko-KR" altLang="en-US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클라이언트</a:t>
            </a:r>
            <a:endParaRPr lang="en-US" altLang="ko-KR" sz="1600" b="1" dirty="0">
              <a:solidFill>
                <a:schemeClr val="bg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  <a:p>
            <a:pPr algn="r"/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010-8991-9593</a:t>
            </a:r>
          </a:p>
          <a:p>
            <a:pPr algn="r"/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devhaein0303@gmail.com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7C6F8D-8D3D-67D7-4315-FDBE6A355CFE}"/>
              </a:ext>
            </a:extLst>
          </p:cNvPr>
          <p:cNvSpPr txBox="1"/>
          <p:nvPr/>
        </p:nvSpPr>
        <p:spPr>
          <a:xfrm>
            <a:off x="150394" y="131511"/>
            <a:ext cx="16674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SAMPLE</a:t>
            </a:r>
            <a:endParaRPr lang="ko-KR" altLang="en-US" sz="2800" b="1" dirty="0">
              <a:solidFill>
                <a:schemeClr val="bg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155813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C932F8D-00FB-FB5E-B903-C4A143CD06F3}"/>
              </a:ext>
            </a:extLst>
          </p:cNvPr>
          <p:cNvSpPr txBox="1"/>
          <p:nvPr/>
        </p:nvSpPr>
        <p:spPr>
          <a:xfrm>
            <a:off x="102269" y="102270"/>
            <a:ext cx="7097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  <a:cs typeface="Microsoft GothicNeo Light" panose="020B0300000101010101" pitchFamily="50" charset="-127"/>
              </a:rPr>
              <a:t>profile</a:t>
            </a:r>
            <a:endParaRPr lang="ko-KR" altLang="en-US" sz="1400" dirty="0">
              <a:latin typeface="나눔스퀘어" panose="020B0600000101010101" pitchFamily="50" charset="-127"/>
              <a:ea typeface="나눔스퀘어" panose="020B0600000101010101" pitchFamily="50" charset="-127"/>
              <a:cs typeface="Microsoft GothicNeo Light" panose="020B0300000101010101" pitchFamily="50" charset="-127"/>
            </a:endParaRPr>
          </a:p>
        </p:txBody>
      </p:sp>
      <p:pic>
        <p:nvPicPr>
          <p:cNvPr id="6" name="그림 5" descr="상징, 그래픽, 로고, 클립아트이(가) 표시된 사진&#10;&#10;자동 생성된 설명">
            <a:extLst>
              <a:ext uri="{FF2B5EF4-FFF2-40B4-BE49-F238E27FC236}">
                <a16:creationId xmlns:a16="http://schemas.microsoft.com/office/drawing/2014/main" id="{14BBB7E4-B0C2-6D9B-21A4-99CB1E6D01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6684" y="5236598"/>
            <a:ext cx="2300704" cy="129414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F039B52-10F5-185E-BC2A-CB4A9C8CE6B9}"/>
              </a:ext>
            </a:extLst>
          </p:cNvPr>
          <p:cNvSpPr txBox="1"/>
          <p:nvPr/>
        </p:nvSpPr>
        <p:spPr>
          <a:xfrm>
            <a:off x="773699" y="3872097"/>
            <a:ext cx="1457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임해인 </a:t>
            </a:r>
            <a:r>
              <a:rPr lang="en-US" altLang="ko-KR" sz="10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IM HAEIN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2CEBB7-C80D-9A96-CF3D-FD0E92ECFDE8}"/>
              </a:ext>
            </a:extLst>
          </p:cNvPr>
          <p:cNvSpPr txBox="1"/>
          <p:nvPr/>
        </p:nvSpPr>
        <p:spPr>
          <a:xfrm>
            <a:off x="773699" y="4241429"/>
            <a:ext cx="366042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1998.03.03.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서울시 강남구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Tel. 010-8991-9593</a:t>
            </a:r>
          </a:p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Email. devhaein0303@gmail.com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7CAE2DC-1602-56B0-7198-E5C1E9820CC1}"/>
              </a:ext>
            </a:extLst>
          </p:cNvPr>
          <p:cNvSpPr txBox="1"/>
          <p:nvPr/>
        </p:nvSpPr>
        <p:spPr>
          <a:xfrm>
            <a:off x="4677633" y="2070579"/>
            <a:ext cx="792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2016.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C4E504D-872F-E1F7-D818-116CFEC6500F}"/>
              </a:ext>
            </a:extLst>
          </p:cNvPr>
          <p:cNvSpPr txBox="1"/>
          <p:nvPr/>
        </p:nvSpPr>
        <p:spPr>
          <a:xfrm>
            <a:off x="4890191" y="2439911"/>
            <a:ext cx="2610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대진 디자인고등학교 졸업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8D728AF-E790-5A8A-F473-67E2F22E0D9C}"/>
              </a:ext>
            </a:extLst>
          </p:cNvPr>
          <p:cNvSpPr txBox="1"/>
          <p:nvPr/>
        </p:nvSpPr>
        <p:spPr>
          <a:xfrm>
            <a:off x="4988079" y="2809243"/>
            <a:ext cx="15376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컴퓨터 미디어 디자인과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6F4613C-F5F7-937C-F389-FDF96DE0D3D6}"/>
              </a:ext>
            </a:extLst>
          </p:cNvPr>
          <p:cNvSpPr txBox="1"/>
          <p:nvPr/>
        </p:nvSpPr>
        <p:spPr>
          <a:xfrm>
            <a:off x="4677633" y="656852"/>
            <a:ext cx="792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2024.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C76CE9F-DC93-F782-67A2-FE38620A000B}"/>
              </a:ext>
            </a:extLst>
          </p:cNvPr>
          <p:cNvSpPr txBox="1"/>
          <p:nvPr/>
        </p:nvSpPr>
        <p:spPr>
          <a:xfrm>
            <a:off x="4890191" y="1026184"/>
            <a:ext cx="2190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한국 공학대학교 졸업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A902E96-CAE0-0F8D-2207-07D1C0DA634B}"/>
              </a:ext>
            </a:extLst>
          </p:cNvPr>
          <p:cNvSpPr txBox="1"/>
          <p:nvPr/>
        </p:nvSpPr>
        <p:spPr>
          <a:xfrm>
            <a:off x="4988079" y="1361006"/>
            <a:ext cx="119776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주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게임공학과</a:t>
            </a:r>
            <a:endParaRPr lang="en-US" altLang="ko-KR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부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컴퓨터공학과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93786FF-F827-DB45-7988-9EA6605238BE}"/>
              </a:ext>
            </a:extLst>
          </p:cNvPr>
          <p:cNvSpPr txBox="1"/>
          <p:nvPr/>
        </p:nvSpPr>
        <p:spPr>
          <a:xfrm>
            <a:off x="4677633" y="3455243"/>
            <a:ext cx="580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Etc.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2D709CF-AEBC-CA27-5815-D295363D9EC9}"/>
              </a:ext>
            </a:extLst>
          </p:cNvPr>
          <p:cNvSpPr txBox="1"/>
          <p:nvPr/>
        </p:nvSpPr>
        <p:spPr>
          <a:xfrm>
            <a:off x="4924836" y="3824575"/>
            <a:ext cx="46442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컴세바아이티탐구학원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코딩 강사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( 22.11. ~ )</a:t>
            </a:r>
          </a:p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NERU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창업동아리 대표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( 2017.11 ~ 2018.11)</a:t>
            </a:r>
          </a:p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군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공군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하사 전역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2D32065-A72E-E577-8F5A-C2F7529143A9}"/>
              </a:ext>
            </a:extLst>
          </p:cNvPr>
          <p:cNvSpPr txBox="1"/>
          <p:nvPr/>
        </p:nvSpPr>
        <p:spPr>
          <a:xfrm>
            <a:off x="773699" y="5345693"/>
            <a:ext cx="49540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https://github.com/haein0303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5838B34-96DD-A562-B0C4-767898E7FE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930" b="18158"/>
          <a:stretch/>
        </p:blipFill>
        <p:spPr>
          <a:xfrm>
            <a:off x="812015" y="716423"/>
            <a:ext cx="2707408" cy="2819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9022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C70438CA-38A6-C7B3-0707-11EDE2F8083A}"/>
              </a:ext>
            </a:extLst>
          </p:cNvPr>
          <p:cNvSpPr/>
          <p:nvPr/>
        </p:nvSpPr>
        <p:spPr>
          <a:xfrm>
            <a:off x="-1" y="4192"/>
            <a:ext cx="9906001" cy="777861"/>
          </a:xfrm>
          <a:prstGeom prst="rect">
            <a:avLst/>
          </a:prstGeom>
          <a:solidFill>
            <a:srgbClr val="71BE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F882FF-1B23-528F-146D-4673ABFB5B01}"/>
              </a:ext>
            </a:extLst>
          </p:cNvPr>
          <p:cNvSpPr txBox="1"/>
          <p:nvPr/>
        </p:nvSpPr>
        <p:spPr>
          <a:xfrm>
            <a:off x="7823861" y="69956"/>
            <a:ext cx="20393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임해인 </a:t>
            </a:r>
            <a:r>
              <a:rPr lang="en-US" altLang="ko-KR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/ </a:t>
            </a:r>
            <a:r>
              <a:rPr lang="ko-KR" altLang="en-US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클라이언트</a:t>
            </a:r>
            <a:endParaRPr lang="en-US" altLang="ko-KR" sz="1600" b="1" dirty="0">
              <a:solidFill>
                <a:schemeClr val="bg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  <a:p>
            <a:pPr algn="r"/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010-8991-9593</a:t>
            </a:r>
          </a:p>
          <a:p>
            <a:pPr algn="r"/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devhaein0303@gmail.com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7C6F8D-8D3D-67D7-4315-FDBE6A355CFE}"/>
              </a:ext>
            </a:extLst>
          </p:cNvPr>
          <p:cNvSpPr txBox="1"/>
          <p:nvPr/>
        </p:nvSpPr>
        <p:spPr>
          <a:xfrm>
            <a:off x="150394" y="131511"/>
            <a:ext cx="15953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졸업작품</a:t>
            </a:r>
          </a:p>
        </p:txBody>
      </p:sp>
      <p:pic>
        <p:nvPicPr>
          <p:cNvPr id="11" name="그림 14">
            <a:extLst>
              <a:ext uri="{FF2B5EF4-FFF2-40B4-BE49-F238E27FC236}">
                <a16:creationId xmlns:a16="http://schemas.microsoft.com/office/drawing/2014/main" id="{5914E0C1-D4AB-4788-8922-0C54065176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6458" y="1073147"/>
            <a:ext cx="3836459" cy="29107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그림 10">
            <a:extLst>
              <a:ext uri="{FF2B5EF4-FFF2-40B4-BE49-F238E27FC236}">
                <a16:creationId xmlns:a16="http://schemas.microsoft.com/office/drawing/2014/main" id="{58AC2FFB-7498-EA9C-35CA-10951F93B2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7" r="2692"/>
          <a:stretch>
            <a:fillRect/>
          </a:stretch>
        </p:blipFill>
        <p:spPr bwMode="auto">
          <a:xfrm>
            <a:off x="6070814" y="3338763"/>
            <a:ext cx="3675649" cy="27511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2493831-D99D-7FFA-82F6-FBFB77A20974}"/>
              </a:ext>
            </a:extLst>
          </p:cNvPr>
          <p:cNvSpPr txBox="1"/>
          <p:nvPr/>
        </p:nvSpPr>
        <p:spPr>
          <a:xfrm>
            <a:off x="364957" y="3429000"/>
            <a:ext cx="517000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장르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3D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액션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개발기간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2022.07. ~ 2023.07.</a:t>
            </a:r>
          </a:p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사용도구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C++17, IOCP,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Directx12</a:t>
            </a:r>
          </a:p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개발인원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3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명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클라이언트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명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서버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명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Git :  https://github.com/haein0303/AlgaeEater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D9B96B3-5E50-B2BF-C129-DD2A47F95A5F}"/>
              </a:ext>
            </a:extLst>
          </p:cNvPr>
          <p:cNvSpPr txBox="1"/>
          <p:nvPr/>
        </p:nvSpPr>
        <p:spPr>
          <a:xfrm>
            <a:off x="364957" y="5039384"/>
            <a:ext cx="255230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역할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</a:p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클라이언트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멀티쓰레드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클라이언트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이동 보간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콘텐츠 구현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</a:p>
        </p:txBody>
      </p:sp>
      <p:pic>
        <p:nvPicPr>
          <p:cNvPr id="20" name="그림 19" descr="상징, 카민, 폰트, 레드이(가) 표시된 사진&#10;&#10;자동 생성된 설명">
            <a:extLst>
              <a:ext uri="{FF2B5EF4-FFF2-40B4-BE49-F238E27FC236}">
                <a16:creationId xmlns:a16="http://schemas.microsoft.com/office/drawing/2014/main" id="{05E8C380-574F-08CA-249F-843D2F80A1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609" y="1492510"/>
            <a:ext cx="959726" cy="113579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AE4AA0D-450F-21A9-394F-5270F9729A5E}"/>
              </a:ext>
            </a:extLst>
          </p:cNvPr>
          <p:cNvSpPr txBox="1"/>
          <p:nvPr/>
        </p:nvSpPr>
        <p:spPr>
          <a:xfrm>
            <a:off x="1242335" y="1574263"/>
            <a:ext cx="29274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AlgaeEater</a:t>
            </a:r>
            <a:endParaRPr lang="ko-KR" altLang="en-US" sz="40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30A60DD-5546-1978-78F8-80E9E13F760F}"/>
              </a:ext>
            </a:extLst>
          </p:cNvPr>
          <p:cNvSpPr txBox="1"/>
          <p:nvPr/>
        </p:nvSpPr>
        <p:spPr>
          <a:xfrm>
            <a:off x="1242335" y="2173978"/>
            <a:ext cx="7425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알지이터</a:t>
            </a:r>
            <a:endParaRPr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5EE9BD7-046F-D0E9-3FEC-2392423D0637}"/>
              </a:ext>
            </a:extLst>
          </p:cNvPr>
          <p:cNvSpPr txBox="1"/>
          <p:nvPr/>
        </p:nvSpPr>
        <p:spPr>
          <a:xfrm>
            <a:off x="4792461" y="6155088"/>
            <a:ext cx="49540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https://www.youtube.com/watch?v=LqkQf_4yFbI</a:t>
            </a:r>
          </a:p>
        </p:txBody>
      </p:sp>
    </p:spTree>
    <p:extLst>
      <p:ext uri="{BB962C8B-B14F-4D97-AF65-F5344CB8AC3E}">
        <p14:creationId xmlns:p14="http://schemas.microsoft.com/office/powerpoint/2010/main" val="4265766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C70438CA-38A6-C7B3-0707-11EDE2F8083A}"/>
              </a:ext>
            </a:extLst>
          </p:cNvPr>
          <p:cNvSpPr/>
          <p:nvPr/>
        </p:nvSpPr>
        <p:spPr>
          <a:xfrm>
            <a:off x="-1" y="4192"/>
            <a:ext cx="9906001" cy="777861"/>
          </a:xfrm>
          <a:prstGeom prst="rect">
            <a:avLst/>
          </a:prstGeom>
          <a:solidFill>
            <a:srgbClr val="71BE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F882FF-1B23-528F-146D-4673ABFB5B01}"/>
              </a:ext>
            </a:extLst>
          </p:cNvPr>
          <p:cNvSpPr txBox="1"/>
          <p:nvPr/>
        </p:nvSpPr>
        <p:spPr>
          <a:xfrm>
            <a:off x="7823861" y="69956"/>
            <a:ext cx="20393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임해인 </a:t>
            </a:r>
            <a:r>
              <a:rPr lang="en-US" altLang="ko-KR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/ </a:t>
            </a:r>
            <a:r>
              <a:rPr lang="ko-KR" altLang="en-US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클라이언트</a:t>
            </a:r>
            <a:endParaRPr lang="en-US" altLang="ko-KR" sz="1600" b="1" dirty="0">
              <a:solidFill>
                <a:schemeClr val="bg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  <a:p>
            <a:pPr algn="r"/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010-8991-9593</a:t>
            </a:r>
          </a:p>
          <a:p>
            <a:pPr algn="r"/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devhaein0303@gmail.com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092579-6442-0C18-42FD-E731FB2A58EE}"/>
              </a:ext>
            </a:extLst>
          </p:cNvPr>
          <p:cNvSpPr txBox="1"/>
          <p:nvPr/>
        </p:nvSpPr>
        <p:spPr>
          <a:xfrm>
            <a:off x="150394" y="131511"/>
            <a:ext cx="32367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멀티 스레드 렌더링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B595F5-823F-6FF5-CC52-F7DA2B05414C}"/>
              </a:ext>
            </a:extLst>
          </p:cNvPr>
          <p:cNvSpPr txBox="1"/>
          <p:nvPr/>
        </p:nvSpPr>
        <p:spPr>
          <a:xfrm>
            <a:off x="2003990" y="5841331"/>
            <a:ext cx="19736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멀티쓰레드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렌더링 동작 소개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1F7811-917C-97BD-2809-4D536DEA78C2}"/>
              </a:ext>
            </a:extLst>
          </p:cNvPr>
          <p:cNvSpPr txBox="1"/>
          <p:nvPr/>
        </p:nvSpPr>
        <p:spPr>
          <a:xfrm>
            <a:off x="194511" y="1072366"/>
            <a:ext cx="3621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DirectX12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멀티쓰레드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렌더링 구현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0" name="그림 9" descr="텍스트, 스크린샷, 라인, 폰트이(가) 표시된 사진&#10;&#10;자동 생성된 설명">
            <a:extLst>
              <a:ext uri="{FF2B5EF4-FFF2-40B4-BE49-F238E27FC236}">
                <a16:creationId xmlns:a16="http://schemas.microsoft.com/office/drawing/2014/main" id="{4D056B3E-2097-E7E1-1599-E9E6296908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770" y="3105659"/>
            <a:ext cx="5316056" cy="247648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AB2C1AC-7373-8CF8-3C51-8F4E6C764E5C}"/>
              </a:ext>
            </a:extLst>
          </p:cNvPr>
          <p:cNvSpPr txBox="1"/>
          <p:nvPr/>
        </p:nvSpPr>
        <p:spPr>
          <a:xfrm>
            <a:off x="596722" y="1603761"/>
            <a:ext cx="37545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총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4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개의 쓰레드를 사용하여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클라이언트의 프레임을 향상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7" name="그림 16" descr="스크린샷, 도표, 라인, 텍스트이(가) 표시된 사진&#10;&#10;자동 생성된 설명">
            <a:extLst>
              <a:ext uri="{FF2B5EF4-FFF2-40B4-BE49-F238E27FC236}">
                <a16:creationId xmlns:a16="http://schemas.microsoft.com/office/drawing/2014/main" id="{6480F1BA-48F1-B446-102C-B57C4FEF9D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8703" y="3112618"/>
            <a:ext cx="3824527" cy="272871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1EBFE5D-481B-191E-0E7E-CC153225965E}"/>
              </a:ext>
            </a:extLst>
          </p:cNvPr>
          <p:cNvSpPr txBox="1"/>
          <p:nvPr/>
        </p:nvSpPr>
        <p:spPr>
          <a:xfrm>
            <a:off x="7042047" y="5841331"/>
            <a:ext cx="12378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프레임 변화 측정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37B5E3C-A156-BCD1-855B-336268E78619}"/>
              </a:ext>
            </a:extLst>
          </p:cNvPr>
          <p:cNvSpPr txBox="1"/>
          <p:nvPr/>
        </p:nvSpPr>
        <p:spPr>
          <a:xfrm>
            <a:off x="596722" y="1992004"/>
            <a:ext cx="768316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Render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Thread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간의 동기화는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개의 이벤트를 사용하여 관리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4A940F6-CE99-6259-11C4-E372792C0EF2}"/>
              </a:ext>
            </a:extLst>
          </p:cNvPr>
          <p:cNvSpPr txBox="1"/>
          <p:nvPr/>
        </p:nvSpPr>
        <p:spPr>
          <a:xfrm>
            <a:off x="596722" y="2380248"/>
            <a:ext cx="76831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결과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싱글 쓰레드 대비 약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110%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성능 향상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907035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C70438CA-38A6-C7B3-0707-11EDE2F8083A}"/>
              </a:ext>
            </a:extLst>
          </p:cNvPr>
          <p:cNvSpPr/>
          <p:nvPr/>
        </p:nvSpPr>
        <p:spPr>
          <a:xfrm>
            <a:off x="-1" y="4192"/>
            <a:ext cx="9906001" cy="777861"/>
          </a:xfrm>
          <a:prstGeom prst="rect">
            <a:avLst/>
          </a:prstGeom>
          <a:solidFill>
            <a:srgbClr val="71BE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F882FF-1B23-528F-146D-4673ABFB5B01}"/>
              </a:ext>
            </a:extLst>
          </p:cNvPr>
          <p:cNvSpPr txBox="1"/>
          <p:nvPr/>
        </p:nvSpPr>
        <p:spPr>
          <a:xfrm>
            <a:off x="7823861" y="69956"/>
            <a:ext cx="20393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임해인 </a:t>
            </a:r>
            <a:r>
              <a:rPr lang="en-US" altLang="ko-KR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/ </a:t>
            </a:r>
            <a:r>
              <a:rPr lang="ko-KR" altLang="en-US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클라이언트</a:t>
            </a:r>
            <a:endParaRPr lang="en-US" altLang="ko-KR" sz="1600" b="1" dirty="0">
              <a:solidFill>
                <a:schemeClr val="bg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  <a:p>
            <a:pPr algn="r"/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010-8991-9593</a:t>
            </a:r>
          </a:p>
          <a:p>
            <a:pPr algn="r"/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devhaein0303@gmail.com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092579-6442-0C18-42FD-E731FB2A58EE}"/>
              </a:ext>
            </a:extLst>
          </p:cNvPr>
          <p:cNvSpPr txBox="1"/>
          <p:nvPr/>
        </p:nvSpPr>
        <p:spPr>
          <a:xfrm>
            <a:off x="150394" y="131511"/>
            <a:ext cx="32367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멀티 스레드 렌더링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905D47-9419-9D70-6438-2F0BF6CAEF3B}"/>
              </a:ext>
            </a:extLst>
          </p:cNvPr>
          <p:cNvSpPr txBox="1"/>
          <p:nvPr/>
        </p:nvSpPr>
        <p:spPr>
          <a:xfrm>
            <a:off x="297783" y="1683022"/>
            <a:ext cx="4200458" cy="34163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void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Draw() {</a:t>
            </a:r>
          </a:p>
          <a:p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cout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&lt;&lt;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"DRAW CALL"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&lt;&lt;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endl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int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i_now_render_index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if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(!_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render_thread_num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{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i_now_render_index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0;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_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render_thread_num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++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}</a:t>
            </a:r>
          </a:p>
          <a:p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else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i_now_render_index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1;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_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render_thread_num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0;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}</a:t>
            </a:r>
          </a:p>
          <a:p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while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g_isLive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{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::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WaitForSingleObject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dxEngine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renderEvent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9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INFINITE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dxEngine.timerPtr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TimerUpdate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</a:t>
            </a:r>
          </a:p>
          <a:p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dxEngine.timerPtr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ShowFps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windowInfo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dxEngine.Update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windowInfo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isActive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dxEngine.Draw_multi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windowInfo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i_now_render_index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}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endParaRPr lang="ko-KR" altLang="en-US" sz="9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F9751F-811B-7846-3113-F84B0ECB05C7}"/>
              </a:ext>
            </a:extLst>
          </p:cNvPr>
          <p:cNvSpPr txBox="1"/>
          <p:nvPr/>
        </p:nvSpPr>
        <p:spPr>
          <a:xfrm>
            <a:off x="297782" y="909372"/>
            <a:ext cx="4200458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9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thread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logical_thread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 &amp;</a:t>
            </a:r>
            <a:r>
              <a:rPr lang="en-US" altLang="ko-KR" sz="9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Client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::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Logic,&amp;client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};</a:t>
            </a:r>
          </a:p>
          <a:p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thread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render_thread1{ &amp;</a:t>
            </a:r>
            <a:r>
              <a:rPr lang="en-US" altLang="ko-KR" sz="9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Client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::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Draw,&amp;client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};</a:t>
            </a:r>
          </a:p>
          <a:p>
            <a:r>
              <a:rPr lang="en-US" altLang="ko-KR" sz="9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thread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render_thread2{ &amp;</a:t>
            </a:r>
            <a:r>
              <a:rPr lang="en-US" altLang="ko-KR" sz="9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Client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::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Draw,&amp;client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};</a:t>
            </a:r>
            <a:endParaRPr lang="ko-KR" altLang="en-US" sz="9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47D8329-ABB6-865A-81DE-F950821C548F}"/>
              </a:ext>
            </a:extLst>
          </p:cNvPr>
          <p:cNvSpPr txBox="1"/>
          <p:nvPr/>
        </p:nvSpPr>
        <p:spPr>
          <a:xfrm>
            <a:off x="4691882" y="3514292"/>
            <a:ext cx="5041665" cy="30008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::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WaitForSingleObject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(_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excuteEvent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9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INFINITE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SetEvent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(_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renderEvent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D3D12_RESOURCE_BARRIER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barrier2 = </a:t>
            </a:r>
            <a:r>
              <a:rPr lang="en-US" altLang="ko-KR" sz="9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CD3DX12_RESOURCE_BARRIER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::Transition(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swapChainPtr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_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renderTargets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9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i_now_render_index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].Get(), </a:t>
            </a:r>
            <a:r>
              <a:rPr lang="en-US" altLang="ko-KR" sz="900" dirty="0">
                <a:solidFill>
                  <a:srgbClr val="2F4F4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D3D12_RESOURCE_STATE_RENDER_TARGET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900" dirty="0">
                <a:solidFill>
                  <a:srgbClr val="2F4F4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D3D12_RESOURCE_STATE_PRESENT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  <a:endParaRPr lang="ko-KR" altLang="en-US" sz="900" dirty="0">
              <a:solidFill>
                <a:srgbClr val="008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cmdList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ResourceBarrier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(1, &amp;barrier2);</a:t>
            </a:r>
          </a:p>
          <a:p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cmdList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Close();</a:t>
            </a:r>
          </a:p>
          <a:p>
            <a:endParaRPr lang="en-US" altLang="ko-KR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…</a:t>
            </a:r>
          </a:p>
          <a:p>
            <a:endParaRPr lang="en-US" altLang="ko-KR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swapChainPtr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_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swapChain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Present(0, 0);</a:t>
            </a:r>
          </a:p>
          <a:p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cmdQueuePtr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WaitSync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</a:t>
            </a:r>
          </a:p>
          <a:p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swapChainPtr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_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backBufferIndex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(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swapChainPtr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_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backBufferIndex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+ 1) % </a:t>
            </a:r>
            <a:r>
              <a:rPr lang="en-US" altLang="ko-KR" sz="9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SWAP_CHAIN_BUFFER_COUNT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SetEvent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(_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excuteEvent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  <a:endParaRPr lang="ko-KR" altLang="en-US" sz="9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356F2C2-5B60-60BB-4DE1-345D4BA51666}"/>
              </a:ext>
            </a:extLst>
          </p:cNvPr>
          <p:cNvSpPr txBox="1"/>
          <p:nvPr/>
        </p:nvSpPr>
        <p:spPr>
          <a:xfrm>
            <a:off x="253961" y="5226661"/>
            <a:ext cx="42880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로컬 변수 </a:t>
            </a:r>
            <a:r>
              <a:rPr lang="en-US" altLang="ko-KR" sz="1200" dirty="0" err="1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i_now_render_index</a:t>
            </a:r>
            <a:r>
              <a:rPr lang="en-US" altLang="ko-KR" sz="12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를 사용하여</a:t>
            </a:r>
            <a:r>
              <a:rPr lang="en-US" altLang="ko-KR" sz="12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Atomic</a:t>
            </a:r>
            <a:r>
              <a:rPr lang="ko-KR" altLang="en-US" sz="12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변수인 </a:t>
            </a:r>
            <a:r>
              <a:rPr lang="en-US" altLang="ko-KR" sz="1200" dirty="0" err="1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i_now_render_index</a:t>
            </a:r>
            <a:r>
              <a:rPr lang="en-US" altLang="ko-KR" sz="12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에 최소한으로 접근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3BCDAC0-D937-208C-BFE3-47CC24172EC8}"/>
              </a:ext>
            </a:extLst>
          </p:cNvPr>
          <p:cNvSpPr txBox="1"/>
          <p:nvPr/>
        </p:nvSpPr>
        <p:spPr>
          <a:xfrm>
            <a:off x="4691882" y="1094037"/>
            <a:ext cx="44581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메소드를 스레드로 분리하여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내부의 데이터를 사용할 수 있도록 구성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3D122B3-73DB-25AC-E267-7C8DCE302D21}"/>
              </a:ext>
            </a:extLst>
          </p:cNvPr>
          <p:cNvSpPr txBox="1"/>
          <p:nvPr/>
        </p:nvSpPr>
        <p:spPr>
          <a:xfrm>
            <a:off x="4691882" y="1822911"/>
            <a:ext cx="445813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두 개의 스레드는 이벤트로 제어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각 이벤트는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command list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push/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Execute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 된 이후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Set</a:t>
            </a:r>
          </a:p>
        </p:txBody>
      </p:sp>
    </p:spTree>
    <p:extLst>
      <p:ext uri="{BB962C8B-B14F-4D97-AF65-F5344CB8AC3E}">
        <p14:creationId xmlns:p14="http://schemas.microsoft.com/office/powerpoint/2010/main" val="4594613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C70438CA-38A6-C7B3-0707-11EDE2F8083A}"/>
              </a:ext>
            </a:extLst>
          </p:cNvPr>
          <p:cNvSpPr/>
          <p:nvPr/>
        </p:nvSpPr>
        <p:spPr>
          <a:xfrm>
            <a:off x="-1" y="4192"/>
            <a:ext cx="9906001" cy="777861"/>
          </a:xfrm>
          <a:prstGeom prst="rect">
            <a:avLst/>
          </a:prstGeom>
          <a:solidFill>
            <a:srgbClr val="71BE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F882FF-1B23-528F-146D-4673ABFB5B01}"/>
              </a:ext>
            </a:extLst>
          </p:cNvPr>
          <p:cNvSpPr txBox="1"/>
          <p:nvPr/>
        </p:nvSpPr>
        <p:spPr>
          <a:xfrm>
            <a:off x="7823861" y="69956"/>
            <a:ext cx="20393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임해인 </a:t>
            </a:r>
            <a:r>
              <a:rPr lang="en-US" altLang="ko-KR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/ </a:t>
            </a:r>
            <a:r>
              <a:rPr lang="ko-KR" altLang="en-US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클라이언트</a:t>
            </a:r>
            <a:endParaRPr lang="en-US" altLang="ko-KR" sz="1600" b="1" dirty="0">
              <a:solidFill>
                <a:schemeClr val="bg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  <a:p>
            <a:pPr algn="r"/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010-8991-9593</a:t>
            </a:r>
          </a:p>
          <a:p>
            <a:pPr algn="r"/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devhaein0303@gmail.com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7C6F8D-8D3D-67D7-4315-FDBE6A355CFE}"/>
              </a:ext>
            </a:extLst>
          </p:cNvPr>
          <p:cNvSpPr txBox="1"/>
          <p:nvPr/>
        </p:nvSpPr>
        <p:spPr>
          <a:xfrm>
            <a:off x="150394" y="131511"/>
            <a:ext cx="17107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이동 보간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1CA438-512D-9824-0286-AA8D81BC8894}"/>
              </a:ext>
            </a:extLst>
          </p:cNvPr>
          <p:cNvSpPr txBox="1"/>
          <p:nvPr/>
        </p:nvSpPr>
        <p:spPr>
          <a:xfrm>
            <a:off x="203035" y="3742054"/>
            <a:ext cx="4856244" cy="235449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for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1; 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&lt; </a:t>
            </a:r>
            <a:r>
              <a:rPr lang="en-US" altLang="ko-KR" sz="7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PLAYERMAX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++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{</a:t>
            </a:r>
          </a:p>
          <a:p>
            <a:r>
              <a:rPr lang="en-US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if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playerArr</a:t>
            </a:r>
            <a:r>
              <a:rPr lang="en-US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._on) {</a:t>
            </a:r>
          </a:p>
          <a:p>
            <a:r>
              <a:rPr lang="en-US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float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dt = 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timerPtr</a:t>
            </a:r>
            <a:r>
              <a:rPr lang="en-US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_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deltaTime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sv-SE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playerArr</a:t>
            </a:r>
            <a:r>
              <a:rPr lang="sv-SE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sv-SE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sv-SE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sv-SE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._delta_percent = dt / playerArr</a:t>
            </a:r>
            <a:r>
              <a:rPr lang="sv-SE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sv-SE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sv-SE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sv-SE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._prev_delta_time;</a:t>
            </a:r>
          </a:p>
          <a:p>
            <a:endParaRPr lang="ko-KR" altLang="en-US" sz="7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if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playerArr</a:t>
            </a:r>
            <a:r>
              <a:rPr lang="en-US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prev_delta_time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&gt; 0) {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playerArr</a:t>
            </a:r>
            <a:r>
              <a:rPr lang="en-US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prev_delta_time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-= dt;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}</a:t>
            </a:r>
          </a:p>
          <a:p>
            <a:r>
              <a:rPr lang="en-US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else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</a:t>
            </a:r>
          </a:p>
          <a:p>
            <a:r>
              <a:rPr lang="sv-SE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playerArr</a:t>
            </a:r>
            <a:r>
              <a:rPr lang="sv-SE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sv-SE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sv-SE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sv-SE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._prev_delta_time = 0;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playerArr</a:t>
            </a:r>
            <a:r>
              <a:rPr lang="en-US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delta_percent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0;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}</a:t>
            </a:r>
          </a:p>
          <a:p>
            <a:endParaRPr lang="ko-KR" altLang="en-US" sz="7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endParaRPr lang="ko-KR" altLang="en-US" sz="7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playerArr</a:t>
            </a:r>
            <a:r>
              <a:rPr lang="en-US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delta_transform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playerArr</a:t>
            </a:r>
            <a:r>
              <a:rPr lang="en-US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._transform </a:t>
            </a:r>
            <a:r>
              <a:rPr lang="en-US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playerArr</a:t>
            </a:r>
            <a:r>
              <a:rPr lang="en-US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prev_transform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endParaRPr lang="ko-KR" altLang="en-US" sz="7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sv-SE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playerArr</a:t>
            </a:r>
            <a:r>
              <a:rPr lang="sv-SE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sv-SE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sv-SE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sv-SE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._delta_transform </a:t>
            </a:r>
            <a:r>
              <a:rPr lang="sv-SE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</a:t>
            </a:r>
            <a:r>
              <a:rPr lang="sv-SE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playerArr</a:t>
            </a:r>
            <a:r>
              <a:rPr lang="sv-SE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sv-SE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sv-SE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sv-SE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._delta_transform </a:t>
            </a:r>
            <a:r>
              <a:rPr lang="sv-SE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*</a:t>
            </a:r>
            <a:r>
              <a:rPr lang="sv-SE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playerArr</a:t>
            </a:r>
            <a:r>
              <a:rPr lang="sv-SE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sv-SE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sv-SE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sv-SE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._delta_percent;</a:t>
            </a:r>
          </a:p>
          <a:p>
            <a:endParaRPr lang="ko-KR" altLang="en-US" sz="7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playerArr</a:t>
            </a:r>
            <a:r>
              <a:rPr lang="en-US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prev_transform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playerArr</a:t>
            </a:r>
            <a:r>
              <a:rPr lang="en-US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prev_transform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+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playerArr</a:t>
            </a:r>
            <a:r>
              <a:rPr lang="en-US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delta_transform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playerArr</a:t>
            </a:r>
            <a:r>
              <a:rPr lang="en-US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prev_degree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playerArr</a:t>
            </a:r>
            <a:r>
              <a:rPr lang="en-US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._degree;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endParaRPr lang="ko-KR" altLang="en-US" sz="700" dirty="0"/>
          </a:p>
        </p:txBody>
      </p:sp>
      <p:pic>
        <p:nvPicPr>
          <p:cNvPr id="25" name="그림 24" descr="텍스트, 스크린샷, 평행이(가) 표시된 사진&#10;&#10;자동 생성된 설명">
            <a:extLst>
              <a:ext uri="{FF2B5EF4-FFF2-40B4-BE49-F238E27FC236}">
                <a16:creationId xmlns:a16="http://schemas.microsoft.com/office/drawing/2014/main" id="{70438CD0-D7B8-F23B-0D9F-E380EE5FC9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8717" y="1305426"/>
            <a:ext cx="4395885" cy="4873256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7C2E159F-C849-962C-753B-286DF5B88487}"/>
              </a:ext>
            </a:extLst>
          </p:cNvPr>
          <p:cNvSpPr txBox="1"/>
          <p:nvPr/>
        </p:nvSpPr>
        <p:spPr>
          <a:xfrm>
            <a:off x="194511" y="1488524"/>
            <a:ext cx="3355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네트워크 최적화를 위한 이동 보간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94FEC6E-F8FF-047E-1B06-1150E510B619}"/>
              </a:ext>
            </a:extLst>
          </p:cNvPr>
          <p:cNvSpPr txBox="1"/>
          <p:nvPr/>
        </p:nvSpPr>
        <p:spPr>
          <a:xfrm>
            <a:off x="596722" y="2019919"/>
            <a:ext cx="461376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이동 패킷의 </a:t>
            </a:r>
            <a:r>
              <a:rPr lang="ko-KR" altLang="en-US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전송량을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낮춤에 따라서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오브젝트 이동 시 끊김 발생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끊김 방지를 위해서 이동 동기화 개발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직전 패킷부터 현재 패킷까지 프레임별로 이동 양을 제어하여 선형 보간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9C4BA11-843E-EF5E-9846-0178B6CD3A94}"/>
              </a:ext>
            </a:extLst>
          </p:cNvPr>
          <p:cNvSpPr txBox="1"/>
          <p:nvPr/>
        </p:nvSpPr>
        <p:spPr>
          <a:xfrm>
            <a:off x="150394" y="6178682"/>
            <a:ext cx="194636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DxEngine.cpp / line :1322~ </a:t>
            </a:r>
            <a:endParaRPr lang="ko-KR" altLang="en-US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794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C70438CA-38A6-C7B3-0707-11EDE2F8083A}"/>
              </a:ext>
            </a:extLst>
          </p:cNvPr>
          <p:cNvSpPr/>
          <p:nvPr/>
        </p:nvSpPr>
        <p:spPr>
          <a:xfrm>
            <a:off x="-1" y="4192"/>
            <a:ext cx="9906001" cy="777861"/>
          </a:xfrm>
          <a:prstGeom prst="rect">
            <a:avLst/>
          </a:prstGeom>
          <a:solidFill>
            <a:srgbClr val="71BE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F882FF-1B23-528F-146D-4673ABFB5B01}"/>
              </a:ext>
            </a:extLst>
          </p:cNvPr>
          <p:cNvSpPr txBox="1"/>
          <p:nvPr/>
        </p:nvSpPr>
        <p:spPr>
          <a:xfrm>
            <a:off x="7823861" y="69956"/>
            <a:ext cx="20393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임해인 </a:t>
            </a:r>
            <a:r>
              <a:rPr lang="en-US" altLang="ko-KR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/ </a:t>
            </a:r>
            <a:r>
              <a:rPr lang="ko-KR" altLang="en-US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클라이언트</a:t>
            </a:r>
            <a:endParaRPr lang="en-US" altLang="ko-KR" sz="1600" b="1" dirty="0">
              <a:solidFill>
                <a:schemeClr val="bg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  <a:p>
            <a:pPr algn="r"/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010-8991-9593</a:t>
            </a:r>
          </a:p>
          <a:p>
            <a:pPr algn="r"/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devhaein0303@gmail.com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7C6F8D-8D3D-67D7-4315-FDBE6A355CFE}"/>
              </a:ext>
            </a:extLst>
          </p:cNvPr>
          <p:cNvSpPr txBox="1"/>
          <p:nvPr/>
        </p:nvSpPr>
        <p:spPr>
          <a:xfrm>
            <a:off x="150394" y="131511"/>
            <a:ext cx="35894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게임서버 </a:t>
            </a:r>
            <a:r>
              <a:rPr lang="ko-KR" altLang="en-US" sz="2800" b="1" dirty="0" err="1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텀</a:t>
            </a:r>
            <a:r>
              <a:rPr lang="ko-KR" altLang="en-US" sz="28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 프로젝트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28589D-8424-AA11-F46E-F8BBE00F124E}"/>
              </a:ext>
            </a:extLst>
          </p:cNvPr>
          <p:cNvSpPr txBox="1"/>
          <p:nvPr/>
        </p:nvSpPr>
        <p:spPr>
          <a:xfrm>
            <a:off x="4493793" y="2622611"/>
            <a:ext cx="477052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https://github.com/haein0303/GameServer_Final_term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68C7D25-0C44-5E46-3A56-DF4C8A6504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090" y="1822784"/>
            <a:ext cx="3488648" cy="359744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CF6F30D-E14D-0B9E-1FCC-728BF1740549}"/>
              </a:ext>
            </a:extLst>
          </p:cNvPr>
          <p:cNvSpPr txBox="1"/>
          <p:nvPr/>
        </p:nvSpPr>
        <p:spPr>
          <a:xfrm>
            <a:off x="4395418" y="1965289"/>
            <a:ext cx="463941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게임서버 </a:t>
            </a:r>
            <a:r>
              <a:rPr lang="ko-KR" altLang="en-US" sz="4000" b="1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텀</a:t>
            </a:r>
            <a:r>
              <a:rPr lang="ko-KR" altLang="en-US" sz="40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프로젝트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31FDF84-20BD-A1E3-8DBF-4E47C6F2E0AD}"/>
              </a:ext>
            </a:extLst>
          </p:cNvPr>
          <p:cNvSpPr txBox="1"/>
          <p:nvPr/>
        </p:nvSpPr>
        <p:spPr>
          <a:xfrm>
            <a:off x="4493793" y="3130232"/>
            <a:ext cx="4770523" cy="26161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프로젝트 소개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IOCP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활용한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MMORPG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게임 서버 구현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구현 내용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(C++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IOCP)</a:t>
            </a:r>
          </a:p>
          <a:p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시야처리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파티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경험치 및 레벨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채팅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NPC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로밍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NPC </a:t>
            </a:r>
            <a:r>
              <a:rPr lang="en-US" altLang="ko-KR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Agro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138738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C70438CA-38A6-C7B3-0707-11EDE2F8083A}"/>
              </a:ext>
            </a:extLst>
          </p:cNvPr>
          <p:cNvSpPr/>
          <p:nvPr/>
        </p:nvSpPr>
        <p:spPr>
          <a:xfrm>
            <a:off x="-1" y="4192"/>
            <a:ext cx="9906001" cy="777861"/>
          </a:xfrm>
          <a:prstGeom prst="rect">
            <a:avLst/>
          </a:prstGeom>
          <a:solidFill>
            <a:srgbClr val="71BE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F882FF-1B23-528F-146D-4673ABFB5B01}"/>
              </a:ext>
            </a:extLst>
          </p:cNvPr>
          <p:cNvSpPr txBox="1"/>
          <p:nvPr/>
        </p:nvSpPr>
        <p:spPr>
          <a:xfrm>
            <a:off x="7823861" y="69956"/>
            <a:ext cx="20393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임해인 </a:t>
            </a:r>
            <a:r>
              <a:rPr lang="en-US" altLang="ko-KR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/ </a:t>
            </a:r>
            <a:r>
              <a:rPr lang="ko-KR" altLang="en-US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클라이언트</a:t>
            </a:r>
            <a:endParaRPr lang="en-US" altLang="ko-KR" sz="1600" b="1" dirty="0">
              <a:solidFill>
                <a:schemeClr val="bg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  <a:p>
            <a:pPr algn="r"/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010-8991-9593</a:t>
            </a:r>
          </a:p>
          <a:p>
            <a:pPr algn="r"/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devhaein0303@gmail.com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7C6F8D-8D3D-67D7-4315-FDBE6A355CFE}"/>
              </a:ext>
            </a:extLst>
          </p:cNvPr>
          <p:cNvSpPr txBox="1"/>
          <p:nvPr/>
        </p:nvSpPr>
        <p:spPr>
          <a:xfrm>
            <a:off x="150394" y="131511"/>
            <a:ext cx="35894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게임서버 </a:t>
            </a:r>
            <a:r>
              <a:rPr lang="ko-KR" altLang="en-US" sz="2800" b="1" dirty="0" err="1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텀</a:t>
            </a:r>
            <a:r>
              <a:rPr lang="ko-KR" altLang="en-US" sz="28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 프로젝트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CF6F30D-E14D-0B9E-1FCC-728BF1740549}"/>
              </a:ext>
            </a:extLst>
          </p:cNvPr>
          <p:cNvSpPr txBox="1"/>
          <p:nvPr/>
        </p:nvSpPr>
        <p:spPr>
          <a:xfrm>
            <a:off x="150394" y="909372"/>
            <a:ext cx="13837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파티 구현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6D2315F-1B16-48AF-CF7F-F689EEDE760D}"/>
              </a:ext>
            </a:extLst>
          </p:cNvPr>
          <p:cNvSpPr txBox="1"/>
          <p:nvPr/>
        </p:nvSpPr>
        <p:spPr>
          <a:xfrm>
            <a:off x="5092679" y="1508897"/>
            <a:ext cx="4770523" cy="2185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파티 보너스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만약 오브젝트가 파티 아이디가 있다면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파티원에게 경험치 일부를 공유합니다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관리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파티원은 배열로 관리합니다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컨테이너를 사용하기에 크기가 정해져 있고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반복 횟수가 많지 않아서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배열로 처리하였습니다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pic>
        <p:nvPicPr>
          <p:cNvPr id="13" name="그림 12" descr="텍스트, 스크린샷, 디스플레이, 소프트웨어이(가) 표시된 사진&#10;&#10;자동 생성된 설명">
            <a:extLst>
              <a:ext uri="{FF2B5EF4-FFF2-40B4-BE49-F238E27FC236}">
                <a16:creationId xmlns:a16="http://schemas.microsoft.com/office/drawing/2014/main" id="{A054EC87-4E2D-0A21-37B2-BC0B0746BD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526" y="1498356"/>
            <a:ext cx="4812058" cy="2681659"/>
          </a:xfrm>
          <a:prstGeom prst="rect">
            <a:avLst/>
          </a:prstGeom>
        </p:spPr>
      </p:pic>
      <p:pic>
        <p:nvPicPr>
          <p:cNvPr id="15" name="그림 14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230D493A-A2AC-FD71-9C17-6A3BB85A23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9866" y="3831184"/>
            <a:ext cx="2653665" cy="276479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B88E16F-28C9-65FA-8F65-141320FE8AAC}"/>
              </a:ext>
            </a:extLst>
          </p:cNvPr>
          <p:cNvSpPr txBox="1"/>
          <p:nvPr/>
        </p:nvSpPr>
        <p:spPr>
          <a:xfrm>
            <a:off x="855520" y="4935595"/>
            <a:ext cx="4770523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가입과 삭제 보조 함수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배열을 재사용하기 위해서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추가와 삭제를 담당하는 함수를 작성하였습니다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776018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C70438CA-38A6-C7B3-0707-11EDE2F8083A}"/>
              </a:ext>
            </a:extLst>
          </p:cNvPr>
          <p:cNvSpPr/>
          <p:nvPr/>
        </p:nvSpPr>
        <p:spPr>
          <a:xfrm>
            <a:off x="-1" y="4192"/>
            <a:ext cx="9906001" cy="777861"/>
          </a:xfrm>
          <a:prstGeom prst="rect">
            <a:avLst/>
          </a:prstGeom>
          <a:solidFill>
            <a:srgbClr val="71BE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F882FF-1B23-528F-146D-4673ABFB5B01}"/>
              </a:ext>
            </a:extLst>
          </p:cNvPr>
          <p:cNvSpPr txBox="1"/>
          <p:nvPr/>
        </p:nvSpPr>
        <p:spPr>
          <a:xfrm>
            <a:off x="7823861" y="69956"/>
            <a:ext cx="20393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임해인 </a:t>
            </a:r>
            <a:r>
              <a:rPr lang="en-US" altLang="ko-KR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/ </a:t>
            </a:r>
            <a:r>
              <a:rPr lang="ko-KR" altLang="en-US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클라이언트</a:t>
            </a:r>
            <a:endParaRPr lang="en-US" altLang="ko-KR" sz="1600" b="1" dirty="0">
              <a:solidFill>
                <a:schemeClr val="bg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  <a:p>
            <a:pPr algn="r"/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010-8991-9593</a:t>
            </a:r>
          </a:p>
          <a:p>
            <a:pPr algn="r"/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devhaein0303@gmail.com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7C6F8D-8D3D-67D7-4315-FDBE6A355CFE}"/>
              </a:ext>
            </a:extLst>
          </p:cNvPr>
          <p:cNvSpPr txBox="1"/>
          <p:nvPr/>
        </p:nvSpPr>
        <p:spPr>
          <a:xfrm>
            <a:off x="150394" y="131511"/>
            <a:ext cx="65550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게임서버 프로그래밍 과제 중 </a:t>
            </a:r>
            <a:r>
              <a:rPr lang="en-US" altLang="ko-KR" sz="28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(</a:t>
            </a:r>
            <a:r>
              <a:rPr lang="ko-KR" altLang="en-US" sz="28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시야처리</a:t>
            </a:r>
            <a:r>
              <a:rPr lang="en-US" altLang="ko-KR" sz="28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)</a:t>
            </a:r>
            <a:endParaRPr lang="ko-KR" altLang="en-US" sz="2800" b="1" dirty="0">
              <a:solidFill>
                <a:schemeClr val="bg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9474B13F-E075-F73A-96E9-CAFB18A544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8167755"/>
              </p:ext>
            </p:extLst>
          </p:nvPr>
        </p:nvGraphicFramePr>
        <p:xfrm>
          <a:off x="150394" y="2176991"/>
          <a:ext cx="4590048" cy="292906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295024">
                  <a:extLst>
                    <a:ext uri="{9D8B030D-6E8A-4147-A177-3AD203B41FA5}">
                      <a16:colId xmlns:a16="http://schemas.microsoft.com/office/drawing/2014/main" val="3069277135"/>
                    </a:ext>
                  </a:extLst>
                </a:gridCol>
                <a:gridCol w="2295024">
                  <a:extLst>
                    <a:ext uri="{9D8B030D-6E8A-4147-A177-3AD203B41FA5}">
                      <a16:colId xmlns:a16="http://schemas.microsoft.com/office/drawing/2014/main" val="259995858"/>
                    </a:ext>
                  </a:extLst>
                </a:gridCol>
              </a:tblGrid>
              <a:tr h="26590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Multithread IOCP</a:t>
                      </a:r>
                      <a:endParaRPr lang="ko-KR" sz="1000" kern="100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00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최적화 이후</a:t>
                      </a:r>
                      <a:endParaRPr lang="ko-KR" sz="1000" kern="100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590276663"/>
                  </a:ext>
                </a:extLst>
              </a:tr>
              <a:tr h="202253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1000" kern="100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1000" kern="100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052289445"/>
                  </a:ext>
                </a:extLst>
              </a:tr>
              <a:tr h="290415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00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최대 동시 접속</a:t>
                      </a:r>
                      <a:endParaRPr lang="ko-KR" sz="1000" kern="100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8928899"/>
                  </a:ext>
                </a:extLst>
              </a:tr>
              <a:tr h="35020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653</a:t>
                      </a:r>
                      <a:endParaRPr lang="ko-KR" sz="1000" kern="100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14436</a:t>
                      </a:r>
                      <a:endParaRPr lang="ko-KR" sz="1000" kern="100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90273826"/>
                  </a:ext>
                </a:extLst>
              </a:tr>
            </a:tbl>
          </a:graphicData>
        </a:graphic>
      </p:graphicFrame>
      <p:pic>
        <p:nvPicPr>
          <p:cNvPr id="1028" name="그림 1">
            <a:extLst>
              <a:ext uri="{FF2B5EF4-FFF2-40B4-BE49-F238E27FC236}">
                <a16:creationId xmlns:a16="http://schemas.microsoft.com/office/drawing/2014/main" id="{FCE05E86-5D04-5998-678E-FCA15ED6C1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155" y="2591152"/>
            <a:ext cx="2151036" cy="1715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그림 5" descr="텍스트, 모니터, 스크린샷, 실내이(가) 표시된 사진&#10;&#10;자동 생성된 설명">
            <a:extLst>
              <a:ext uri="{FF2B5EF4-FFF2-40B4-BE49-F238E27FC236}">
                <a16:creationId xmlns:a16="http://schemas.microsoft.com/office/drawing/2014/main" id="{D78E341C-9AED-8C87-5BA8-12691FE449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3" r="74281" b="61465"/>
          <a:stretch>
            <a:fillRect/>
          </a:stretch>
        </p:blipFill>
        <p:spPr bwMode="auto">
          <a:xfrm>
            <a:off x="2515088" y="2591152"/>
            <a:ext cx="2138600" cy="1728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6F7B47-4344-4B4F-E929-EF040FA30160}"/>
              </a:ext>
            </a:extLst>
          </p:cNvPr>
          <p:cNvSpPr txBox="1"/>
          <p:nvPr/>
        </p:nvSpPr>
        <p:spPr>
          <a:xfrm>
            <a:off x="4813203" y="2021931"/>
            <a:ext cx="37064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최적화 수행 결과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DF3BAF-E419-F5CA-E4F8-C70E20EDF9B7}"/>
              </a:ext>
            </a:extLst>
          </p:cNvPr>
          <p:cNvSpPr txBox="1"/>
          <p:nvPr/>
        </p:nvSpPr>
        <p:spPr>
          <a:xfrm>
            <a:off x="4830252" y="2684056"/>
            <a:ext cx="437992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/>
              <a:t>https://github.com/haein0303/Game_server_toturial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E51A22F-C462-4264-D938-8C50EE500117}"/>
              </a:ext>
            </a:extLst>
          </p:cNvPr>
          <p:cNvSpPr txBox="1"/>
          <p:nvPr/>
        </p:nvSpPr>
        <p:spPr>
          <a:xfrm>
            <a:off x="4881339" y="3152844"/>
            <a:ext cx="4379922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구현 의도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모든 섹션에게 데이터를 전송하는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Network overhead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줄이기 위하여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시야처리 및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ZONE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을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구현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구현 내용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시야처리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ZONE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구현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Multi Thread IOCP</a:t>
            </a:r>
          </a:p>
        </p:txBody>
      </p:sp>
    </p:spTree>
    <p:extLst>
      <p:ext uri="{BB962C8B-B14F-4D97-AF65-F5344CB8AC3E}">
        <p14:creationId xmlns:p14="http://schemas.microsoft.com/office/powerpoint/2010/main" val="24545397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692</TotalTime>
  <Words>1416</Words>
  <Application>Microsoft Office PowerPoint</Application>
  <PresentationFormat>A4 용지(210x297mm)</PresentationFormat>
  <Paragraphs>287</Paragraphs>
  <Slides>15</Slides>
  <Notes>0</Notes>
  <HiddenSlides>3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3" baseType="lpstr">
      <vt:lpstr>나눔스퀘어</vt:lpstr>
      <vt:lpstr>나눔스퀘어 ExtraBold</vt:lpstr>
      <vt:lpstr>돋움체</vt:lpstr>
      <vt:lpstr>빙그레체</vt:lpstr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임해인(2017184028)</dc:creator>
  <cp:lastModifiedBy>임해인(2017184028)</cp:lastModifiedBy>
  <cp:revision>10</cp:revision>
  <dcterms:created xsi:type="dcterms:W3CDTF">2023-08-20T12:08:02Z</dcterms:created>
  <dcterms:modified xsi:type="dcterms:W3CDTF">2023-09-03T13:30:43Z</dcterms:modified>
</cp:coreProperties>
</file>